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29"/>
  </p:notesMasterIdLst>
  <p:sldIdLst>
    <p:sldId id="265" r:id="rId5"/>
    <p:sldId id="287" r:id="rId6"/>
    <p:sldId id="288" r:id="rId7"/>
    <p:sldId id="289" r:id="rId8"/>
    <p:sldId id="266" r:id="rId9"/>
    <p:sldId id="290" r:id="rId10"/>
    <p:sldId id="291" r:id="rId11"/>
    <p:sldId id="292" r:id="rId12"/>
    <p:sldId id="293" r:id="rId13"/>
    <p:sldId id="307" r:id="rId14"/>
    <p:sldId id="297" r:id="rId15"/>
    <p:sldId id="298" r:id="rId16"/>
    <p:sldId id="299" r:id="rId17"/>
    <p:sldId id="309" r:id="rId18"/>
    <p:sldId id="311" r:id="rId19"/>
    <p:sldId id="310" r:id="rId20"/>
    <p:sldId id="312" r:id="rId21"/>
    <p:sldId id="313" r:id="rId22"/>
    <p:sldId id="314" r:id="rId23"/>
    <p:sldId id="303" r:id="rId24"/>
    <p:sldId id="315" r:id="rId25"/>
    <p:sldId id="316" r:id="rId26"/>
    <p:sldId id="308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393"/>
    <a:srgbClr val="005A9B"/>
    <a:srgbClr val="979797"/>
    <a:srgbClr val="AFAFAF"/>
    <a:srgbClr val="55B8CE"/>
    <a:srgbClr val="D23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 autoAdjust="0"/>
    <p:restoredTop sz="94599" autoAdjust="0"/>
  </p:normalViewPr>
  <p:slideViewPr>
    <p:cSldViewPr snapToGrid="0" snapToObjects="1">
      <p:cViewPr varScale="1">
        <p:scale>
          <a:sx n="106" d="100"/>
          <a:sy n="106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CF3D-E6F0-E543-B845-592907355060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FF4AB-CA6C-1D4E-9DEC-0409CFC38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3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29524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0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422"/>
            <a:ext cx="4040188" cy="4051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999"/>
            <a:ext cx="4040188" cy="3713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422"/>
            <a:ext cx="4041775" cy="3611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999"/>
            <a:ext cx="4041775" cy="371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4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UH_FT_Powerpoint_Elements.pdf-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451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095"/>
            <a:ext cx="2133600" cy="365125"/>
          </a:xfrm>
        </p:spPr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49"/>
            <a:ext cx="8229600" cy="8360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UH_FT_Powerpoint_Elements.pdf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5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H_FT_Powerpoint_Elements.pdf-6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70B4-6A7F-7B42-9141-7CC94DCAF494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22E9-1B73-AF45-9565-CA9B24DE4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52097" y="2033338"/>
            <a:ext cx="7839808" cy="4030578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A strategic approach to developing </a:t>
            </a:r>
            <a:r>
              <a:rPr lang="en-GB" sz="3200" i="1" dirty="0" smtClean="0"/>
              <a:t>and using Standardised </a:t>
            </a:r>
            <a:r>
              <a:rPr lang="en-GB" sz="3200" i="1" dirty="0"/>
              <a:t>N</a:t>
            </a:r>
            <a:r>
              <a:rPr lang="en-GB" sz="3200" i="1" dirty="0" smtClean="0"/>
              <a:t>ursing </a:t>
            </a:r>
            <a:r>
              <a:rPr lang="en-GB" sz="3200" i="1" dirty="0"/>
              <a:t>L</a:t>
            </a:r>
            <a:r>
              <a:rPr lang="en-GB" sz="3200" i="1" dirty="0" smtClean="0"/>
              <a:t>anguages</a:t>
            </a:r>
            <a:r>
              <a:rPr lang="en-GB" sz="3200" i="1" dirty="0" smtClean="0"/>
              <a:t>: what are the key issues for policy makers, leaders and educators </a:t>
            </a:r>
            <a:r>
              <a:rPr lang="en-GB" altLang="en-US" sz="2954" b="1" dirty="0"/>
              <a:t/>
            </a:r>
            <a:br>
              <a:rPr lang="en-GB" altLang="en-US" sz="2954" b="1" dirty="0"/>
            </a:br>
            <a:r>
              <a:rPr lang="en-GB" altLang="en-US" sz="2954" b="1" dirty="0" smtClean="0"/>
              <a:t/>
            </a:r>
            <a:br>
              <a:rPr lang="en-GB" altLang="en-US" sz="2954" b="1" dirty="0" smtClean="0"/>
            </a:br>
            <a:r>
              <a:rPr lang="en-GB" altLang="en-US" sz="2585" b="1" dirty="0" smtClean="0"/>
              <a:t>Professor </a:t>
            </a:r>
            <a:r>
              <a:rPr lang="en-GB" altLang="en-US" sz="2585" b="1" dirty="0"/>
              <a:t>Dickon </a:t>
            </a:r>
            <a:r>
              <a:rPr lang="en-GB" altLang="en-US" sz="2585" b="1" dirty="0" smtClean="0"/>
              <a:t>Weir-Hughes</a:t>
            </a:r>
            <a:br>
              <a:rPr lang="en-GB" altLang="en-US" sz="2585" b="1" dirty="0" smtClean="0"/>
            </a:br>
            <a:r>
              <a:rPr lang="en-GB" altLang="en-US" sz="2585" b="1" dirty="0" smtClean="0"/>
              <a:t> </a:t>
            </a:r>
            <a:r>
              <a:rPr lang="en-GB" altLang="en-US" sz="2585" dirty="0" smtClean="0"/>
              <a:t>DSc (Hons), MA, RN, FNI, FRSPH</a:t>
            </a:r>
            <a:r>
              <a:rPr lang="en-GB" altLang="en-US" sz="2585" dirty="0"/>
              <a:t/>
            </a:r>
            <a:br>
              <a:rPr lang="en-GB" altLang="en-US" sz="2585" dirty="0"/>
            </a:br>
            <a:r>
              <a:rPr lang="en-GB" altLang="en-US" sz="2585" dirty="0"/>
              <a:t>Magnet </a:t>
            </a:r>
            <a:r>
              <a:rPr lang="en-GB" altLang="en-US" sz="2585" dirty="0" smtClean="0"/>
              <a:t>Program Director,</a:t>
            </a:r>
            <a:r>
              <a:rPr lang="en-GB" altLang="en-US" sz="2585" dirty="0"/>
              <a:t/>
            </a:r>
            <a:br>
              <a:rPr lang="en-GB" altLang="en-US" sz="2585" dirty="0"/>
            </a:br>
            <a:r>
              <a:rPr lang="en-GB" altLang="en-US" sz="2585" dirty="0" smtClean="0"/>
              <a:t> Oxford University Hospitals and </a:t>
            </a:r>
            <a:br>
              <a:rPr lang="en-GB" altLang="en-US" sz="2585" dirty="0" smtClean="0"/>
            </a:br>
            <a:r>
              <a:rPr lang="en-GB" altLang="en-US" sz="2585" dirty="0" smtClean="0"/>
              <a:t>Oxford Institute of Nursing &amp; Allied Health Research,</a:t>
            </a:r>
            <a:br>
              <a:rPr lang="en-GB" altLang="en-US" sz="2585" dirty="0" smtClean="0"/>
            </a:br>
            <a:r>
              <a:rPr lang="en-GB" altLang="en-US" sz="2585" dirty="0" smtClean="0"/>
              <a:t>Past President &amp; Chair of Diagnostic Development, NANDA-I  </a:t>
            </a:r>
            <a:r>
              <a:rPr lang="en-GB" altLang="en-US" sz="2585" b="1" dirty="0" smtClean="0"/>
              <a:t/>
            </a:r>
            <a:br>
              <a:rPr lang="en-GB" altLang="en-US" sz="2585" b="1" dirty="0" smtClean="0"/>
            </a:br>
            <a:r>
              <a:rPr lang="en-GB" altLang="en-US" sz="2585" b="1" dirty="0" smtClean="0"/>
              <a:t>November 2017</a:t>
            </a:r>
            <a:r>
              <a:rPr lang="en-GB" altLang="en-US" sz="2585" b="1" dirty="0"/>
              <a:t/>
            </a:r>
            <a:br>
              <a:rPr lang="en-GB" altLang="en-US" sz="2585" b="1" dirty="0"/>
            </a:br>
            <a:endParaRPr lang="en-GB" altLang="en-US" sz="2585" b="1" dirty="0"/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 flipV="1">
            <a:off x="650631" y="6412831"/>
            <a:ext cx="7839808" cy="60157"/>
          </a:xfrm>
        </p:spPr>
        <p:txBody>
          <a:bodyPr>
            <a:normAutofit fontScale="2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3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250" y="2593975"/>
            <a:ext cx="7175500" cy="2768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3494" y="920749"/>
            <a:ext cx="6593305" cy="8360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Spread of peer reviewed research studies supporting the use of SNL (2014)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067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0917"/>
            <a:ext cx="8229600" cy="46541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 label, using a standardized structure. For example, </a:t>
            </a:r>
            <a:r>
              <a:rPr lang="en-US" sz="2400" b="1" dirty="0" smtClean="0"/>
              <a:t>Impaired </a:t>
            </a:r>
            <a:r>
              <a:rPr lang="en-US" sz="2400" b="1" dirty="0" smtClean="0"/>
              <a:t>Memory </a:t>
            </a:r>
            <a:r>
              <a:rPr lang="en-US" sz="2400" i="1" dirty="0" smtClean="0"/>
              <a:t>(a good example of a recently improved diagnosis)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Code (00131); Approval and revision dates (1994 and 2017); level of </a:t>
            </a:r>
            <a:r>
              <a:rPr lang="en-US" sz="2400" b="1" dirty="0" smtClean="0"/>
              <a:t>evidence score (3.1.)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Defining characteristics</a:t>
            </a:r>
            <a:r>
              <a:rPr lang="en-US" sz="2400" dirty="0" smtClean="0"/>
              <a:t>, </a:t>
            </a:r>
            <a:r>
              <a:rPr lang="en-US" sz="2400" dirty="0" smtClean="0"/>
              <a:t>are critical for safe and meaningful diagnosis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Related factors, such as alteration in fluid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Associated conditions, such as brain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References </a:t>
            </a:r>
            <a:r>
              <a:rPr lang="en-US" sz="2400" dirty="0" smtClean="0"/>
              <a:t>(</a:t>
            </a:r>
            <a:r>
              <a:rPr lang="en-US" sz="2400" b="1" dirty="0" smtClean="0"/>
              <a:t>now </a:t>
            </a:r>
            <a:r>
              <a:rPr lang="en-US" sz="2400" dirty="0" smtClean="0"/>
              <a:t>online)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Notes about updates and redundancy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0968" y="920749"/>
            <a:ext cx="7555832" cy="836083"/>
          </a:xfrm>
        </p:spPr>
        <p:txBody>
          <a:bodyPr>
            <a:normAutofit/>
          </a:bodyPr>
          <a:lstStyle/>
          <a:p>
            <a:r>
              <a:rPr lang="en-US" sz="2400" b="1" smtClean="0"/>
              <a:t>Nursing </a:t>
            </a:r>
            <a:r>
              <a:rPr lang="en-US" sz="2400" b="1" smtClean="0"/>
              <a:t>Diagnosis </a:t>
            </a:r>
            <a:r>
              <a:rPr lang="en-US" sz="2400" b="1" smtClean="0"/>
              <a:t>structure: </a:t>
            </a:r>
            <a:r>
              <a:rPr lang="en-US" sz="2400" b="1" dirty="0" smtClean="0"/>
              <a:t>contemporary focus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72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</a:t>
            </a:r>
            <a:r>
              <a:rPr lang="en-US" sz="2400" b="1" dirty="0" smtClean="0"/>
              <a:t>3 types </a:t>
            </a:r>
            <a:r>
              <a:rPr lang="en-US" sz="2400" dirty="0" smtClean="0"/>
              <a:t>of diagnosis: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</a:t>
            </a:r>
            <a:r>
              <a:rPr lang="en-US" sz="2400" dirty="0" smtClean="0"/>
              <a:t>roblem-focuse</a:t>
            </a:r>
            <a:r>
              <a:rPr lang="en-US" sz="2400" dirty="0" smtClean="0"/>
              <a:t>d (example, acute pain)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</a:t>
            </a:r>
            <a:r>
              <a:rPr lang="en-US" sz="2400" dirty="0" smtClean="0"/>
              <a:t>isk diagnosis (example, risk for constipation)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ealth promotion diagnoses (example, Readiness for enhanced breast feeding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is part of the reason why we refer to Nursing Diagnoses and not Nursing ‘Problems’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4262" y="920749"/>
            <a:ext cx="7062537" cy="83608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We continue to have </a:t>
            </a:r>
            <a:r>
              <a:rPr lang="en-US" sz="2400" b="1" dirty="0" smtClean="0"/>
              <a:t>and to develop </a:t>
            </a:r>
            <a:r>
              <a:rPr lang="en-US" sz="2400" b="1" dirty="0"/>
              <a:t>o</a:t>
            </a:r>
            <a:r>
              <a:rPr lang="en-US" sz="2400" b="1" dirty="0" smtClean="0"/>
              <a:t>ther </a:t>
            </a:r>
            <a:r>
              <a:rPr lang="en-US" sz="2400" b="1" dirty="0" smtClean="0"/>
              <a:t>types of diagnosis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198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0" y="1949116"/>
            <a:ext cx="3251200" cy="23702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0832" y="920749"/>
            <a:ext cx="6845967" cy="8360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use of the word ‘diagnosis’ is the ‘elephant in the room’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4969042"/>
            <a:ext cx="8349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diagnostic process </a:t>
            </a:r>
            <a:r>
              <a:rPr lang="en-US" sz="2400" dirty="0" smtClean="0"/>
              <a:t>is a critical thinking and judgement making process, used in a wide range of occupations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Different </a:t>
            </a:r>
            <a:r>
              <a:rPr lang="en-US" sz="2400" b="1" dirty="0" smtClean="0"/>
              <a:t>legislation</a:t>
            </a:r>
            <a:r>
              <a:rPr lang="en-US" sz="2400" dirty="0" smtClean="0"/>
              <a:t> applies in different jurisdictions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/>
              <a:t>Nurse Practitioner </a:t>
            </a:r>
            <a:r>
              <a:rPr lang="en-US" sz="2400" dirty="0" smtClean="0"/>
              <a:t>role challenges our traditional thinking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83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0916"/>
            <a:ext cx="8229600" cy="46781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number of submissions that are simply </a:t>
            </a:r>
            <a:r>
              <a:rPr lang="en-US" sz="2400" b="1" dirty="0"/>
              <a:t>re-written medical diagnoses </a:t>
            </a:r>
            <a:r>
              <a:rPr lang="en-US" sz="2400" dirty="0"/>
              <a:t>or labels that are wanted so as to allow nurses to intervene. </a:t>
            </a:r>
            <a:r>
              <a:rPr lang="en-US" sz="2400" b="1" dirty="0"/>
              <a:t>This isn’t helping us to develop new knowledge or our discipline</a:t>
            </a:r>
            <a:r>
              <a:rPr lang="en-US" sz="2400" dirty="0"/>
              <a:t>. It isn’t the purpose of nursing diagnosis.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b="1" dirty="0" smtClean="0"/>
              <a:t>misperception </a:t>
            </a:r>
            <a:r>
              <a:rPr lang="en-US" sz="2400" dirty="0" smtClean="0"/>
              <a:t>that every diagnosis must apply to every nurse in every, culture jurisdiction and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Translation</a:t>
            </a:r>
            <a:r>
              <a:rPr lang="en-US" sz="2400" dirty="0" smtClean="0"/>
              <a:t>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number of </a:t>
            </a:r>
            <a:r>
              <a:rPr lang="en-US" sz="2400" b="1" dirty="0" smtClean="0"/>
              <a:t>gaps</a:t>
            </a:r>
            <a:r>
              <a:rPr lang="en-US" sz="2400" dirty="0" smtClean="0"/>
              <a:t> in the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number of diagnoses that require </a:t>
            </a:r>
            <a:r>
              <a:rPr lang="en-US" sz="2400" b="1" dirty="0" smtClean="0"/>
              <a:t>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Electronic health records </a:t>
            </a:r>
            <a:r>
              <a:rPr lang="en-US" sz="2400" dirty="0" smtClean="0"/>
              <a:t>that do not effectively support nursing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Our challenges at NANDA-I include: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765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Unlike medicine, with its’ body systems approach that is used systematically worldwide, nursing lacks an internationally accepted tool or framework for assessment. NANDA-I has a </a:t>
            </a:r>
            <a:r>
              <a:rPr lang="en-US" b="1" dirty="0" smtClean="0"/>
              <a:t>position statement on assessment: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The Use of Taxonomy II as an Assessment Framework</a:t>
            </a:r>
          </a:p>
          <a:p>
            <a:r>
              <a:rPr lang="en-US" i="1" dirty="0" smtClean="0"/>
              <a:t>Nursing assessments provide the starting point for determining nursing diagnoses. It is vital that a recognized nursing assessment framework is used in practice to identify the patient’s problems, risks, and outcomes for enhancing health.</a:t>
            </a:r>
          </a:p>
          <a:p>
            <a:r>
              <a:rPr lang="en-US" i="1" dirty="0" smtClean="0"/>
              <a:t>NANDA-I does not endorse one single assessment method or tool. The use of an evidence-based framework, such as Gordon’s functional health pattern should guide assessment that supports nurses in determination of nursing diagnoses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2862" y="920749"/>
            <a:ext cx="6833937" cy="8360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lack of an internationally accepted nursing assessment tool is a challenge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326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8347"/>
            <a:ext cx="8229600" cy="40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Cultural </a:t>
            </a:r>
            <a:r>
              <a:rPr lang="en-US" sz="2400" b="1" dirty="0"/>
              <a:t>safety</a:t>
            </a:r>
            <a:r>
              <a:rPr lang="en-US" sz="2400" dirty="0"/>
              <a:t> can be </a:t>
            </a:r>
            <a:r>
              <a:rPr lang="en-US" sz="2400" b="1" dirty="0"/>
              <a:t>defined</a:t>
            </a:r>
            <a:r>
              <a:rPr lang="en-US" sz="2400" dirty="0"/>
              <a:t> as the effective </a:t>
            </a:r>
            <a:r>
              <a:rPr lang="en-US" sz="2400" b="1" dirty="0"/>
              <a:t>nursing</a:t>
            </a:r>
            <a:r>
              <a:rPr lang="en-US" sz="2400" dirty="0"/>
              <a:t> practice of a person or family from another </a:t>
            </a:r>
            <a:r>
              <a:rPr lang="en-US" sz="2400" b="1" dirty="0"/>
              <a:t>culture</a:t>
            </a:r>
            <a:r>
              <a:rPr lang="en-US" sz="2400" dirty="0"/>
              <a:t> that is determined by that person or family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Nursing</a:t>
            </a:r>
            <a:r>
              <a:rPr lang="en-US" sz="2400" dirty="0"/>
              <a:t> Council of New </a:t>
            </a:r>
            <a:r>
              <a:rPr lang="en-US" sz="2400" dirty="0" smtClean="0"/>
              <a:t>Zealand (2011) </a:t>
            </a:r>
            <a:r>
              <a:rPr lang="en-US" sz="2400" i="1" dirty="0"/>
              <a:t>Guidelines for Cultural Safety,</a:t>
            </a:r>
            <a:r>
              <a:rPr lang="en-US" sz="2400" dirty="0"/>
              <a:t> </a:t>
            </a:r>
            <a:r>
              <a:rPr lang="en-US" sz="2400" i="1" dirty="0"/>
              <a:t>the Treaty of Waitangi and Māori Health in Nursing Education and </a:t>
            </a:r>
            <a:r>
              <a:rPr lang="en-US" sz="2400" i="1" dirty="0" smtClean="0"/>
              <a:t>Practice </a:t>
            </a:r>
            <a:r>
              <a:rPr lang="en-US" sz="2400" dirty="0" smtClean="0"/>
              <a:t>p</a:t>
            </a:r>
            <a:r>
              <a:rPr lang="en-US" sz="2400" dirty="0"/>
              <a:t>. </a:t>
            </a:r>
            <a:r>
              <a:rPr lang="en-US" sz="2400" dirty="0" smtClean="0"/>
              <a:t>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1304" y="920749"/>
            <a:ext cx="6665495" cy="8360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Cultural safety: the mobility of nurses and citizens is also a consideration in developing SNL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679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10063"/>
            <a:ext cx="8229600" cy="38161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Priorities for:</a:t>
            </a:r>
          </a:p>
          <a:p>
            <a:r>
              <a:rPr lang="en-US" sz="2400" dirty="0" smtClean="0"/>
              <a:t>Policy makers</a:t>
            </a:r>
          </a:p>
          <a:p>
            <a:r>
              <a:rPr lang="en-US" sz="2400" dirty="0" smtClean="0"/>
              <a:t>Leaders</a:t>
            </a:r>
          </a:p>
          <a:p>
            <a:r>
              <a:rPr lang="en-US" sz="2400" dirty="0" smtClean="0"/>
              <a:t>Educators </a:t>
            </a:r>
          </a:p>
          <a:p>
            <a:endParaRPr lang="en-US" sz="2400" dirty="0"/>
          </a:p>
          <a:p>
            <a:r>
              <a:rPr lang="en-US" sz="2400" dirty="0" smtClean="0"/>
              <a:t>Research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Strategic priorities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003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Requiring the use the SNL in through policy in practice, education and research in Estonia would be forward thinking and provide a significant leadership opportunity for nurses in </a:t>
            </a:r>
            <a:r>
              <a:rPr lang="en-US" b="1" dirty="0" smtClean="0"/>
              <a:t>Estonia on the worldwide stage</a:t>
            </a:r>
          </a:p>
          <a:p>
            <a:r>
              <a:rPr lang="en-US" dirty="0" smtClean="0"/>
              <a:t>Clarity on the reasons why certain SNL’s have been chosen above others is key. What </a:t>
            </a:r>
            <a:r>
              <a:rPr lang="en-US" b="1" dirty="0" smtClean="0"/>
              <a:t>criteria</a:t>
            </a:r>
            <a:r>
              <a:rPr lang="en-US" dirty="0" smtClean="0"/>
              <a:t> have been used to make these choices. To do this an understanding of the difference between a reference terminology (such as ICNP) and a clinical terminology like NANDA, NIC and NOC is important</a:t>
            </a:r>
          </a:p>
          <a:p>
            <a:r>
              <a:rPr lang="en-US" dirty="0" smtClean="0"/>
              <a:t>Development of a five year, </a:t>
            </a:r>
            <a:r>
              <a:rPr lang="en-US" b="1" dirty="0" smtClean="0"/>
              <a:t>collaborative plan </a:t>
            </a:r>
            <a:r>
              <a:rPr lang="en-US" dirty="0" smtClean="0"/>
              <a:t>for development and implementation would be important</a:t>
            </a:r>
          </a:p>
          <a:p>
            <a:r>
              <a:rPr lang="en-US" dirty="0" smtClean="0"/>
              <a:t>Mechanisms for development and implementation are best </a:t>
            </a:r>
            <a:r>
              <a:rPr lang="en-US" b="1" dirty="0" smtClean="0"/>
              <a:t>locally</a:t>
            </a:r>
            <a:r>
              <a:rPr lang="en-US" dirty="0" smtClean="0"/>
              <a:t> devised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Priorities for policy makers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05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0916"/>
            <a:ext cx="8229600" cy="50270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Collaboration with </a:t>
            </a:r>
            <a:r>
              <a:rPr lang="en-US" b="1" dirty="0" smtClean="0"/>
              <a:t>education</a:t>
            </a:r>
            <a:r>
              <a:rPr lang="en-US" dirty="0" smtClean="0"/>
              <a:t> is key in developing learning materials</a:t>
            </a:r>
            <a:r>
              <a:rPr lang="en-US" dirty="0"/>
              <a:t> </a:t>
            </a:r>
            <a:r>
              <a:rPr lang="en-US" dirty="0" smtClean="0"/>
              <a:t>and classes</a:t>
            </a:r>
          </a:p>
          <a:p>
            <a:r>
              <a:rPr lang="en-US" dirty="0" smtClean="0"/>
              <a:t>More experienced RN’s, who may have missed out on theory education, are typically the greatest </a:t>
            </a:r>
            <a:r>
              <a:rPr lang="en-US" b="1" dirty="0" smtClean="0"/>
              <a:t>challenge</a:t>
            </a:r>
          </a:p>
          <a:p>
            <a:r>
              <a:rPr lang="en-US" dirty="0" smtClean="0"/>
              <a:t>Conversely, those RN’s who have a good understanding of theory and the </a:t>
            </a:r>
            <a:r>
              <a:rPr lang="en-US" b="1" dirty="0" smtClean="0"/>
              <a:t>knowledge of nursing </a:t>
            </a:r>
            <a:r>
              <a:rPr lang="en-US" dirty="0" smtClean="0"/>
              <a:t>find the use of a SNL a joy and not a trauma. It all depends on their worldview of our profession and of the patients and their families </a:t>
            </a:r>
          </a:p>
          <a:p>
            <a:r>
              <a:rPr lang="en-US" dirty="0" smtClean="0"/>
              <a:t>Recognize that no RN (with the possible exception of some educators) needs to understand the content of the entire classification, just those </a:t>
            </a:r>
            <a:r>
              <a:rPr lang="en-US" b="1" dirty="0" smtClean="0"/>
              <a:t>relevant to their specialty. </a:t>
            </a:r>
          </a:p>
          <a:p>
            <a:r>
              <a:rPr lang="en-US" dirty="0" smtClean="0"/>
              <a:t>Grand Rounds, information boards, newsletters and online groups are all ways of </a:t>
            </a:r>
            <a:r>
              <a:rPr lang="en-US" b="1" dirty="0" smtClean="0"/>
              <a:t>exciting</a:t>
            </a:r>
            <a:r>
              <a:rPr lang="en-US" dirty="0" smtClean="0"/>
              <a:t> RN’s about SNL</a:t>
            </a:r>
          </a:p>
          <a:p>
            <a:r>
              <a:rPr lang="en-US" dirty="0" smtClean="0"/>
              <a:t>Documentation </a:t>
            </a:r>
            <a:r>
              <a:rPr lang="en-US" b="1" dirty="0" smtClean="0"/>
              <a:t>must</a:t>
            </a:r>
            <a:r>
              <a:rPr lang="en-US" dirty="0" smtClean="0"/>
              <a:t> support the agreed processes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Priorities for leaders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450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8389" y="1756833"/>
            <a:ext cx="4744119" cy="24060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Greetings from Oxford after 920 years!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2" y="3637167"/>
            <a:ext cx="3899877" cy="2595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474" y="4319336"/>
            <a:ext cx="3934326" cy="20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633046" y="703385"/>
            <a:ext cx="7839808" cy="159580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‘</a:t>
            </a:r>
            <a:r>
              <a:rPr lang="en-US" altLang="ja-JP" dirty="0" smtClean="0"/>
              <a:t>In God we trust: </a:t>
            </a:r>
            <a:br>
              <a:rPr lang="en-US" altLang="ja-JP" dirty="0" smtClean="0"/>
            </a:br>
            <a:r>
              <a:rPr lang="en-US" altLang="ja-JP" dirty="0" smtClean="0"/>
              <a:t>all others must bring data</a:t>
            </a:r>
            <a:r>
              <a:rPr lang="ja-JP" altLang="en-US" dirty="0" smtClean="0"/>
              <a:t>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662" i="1" dirty="0"/>
              <a:t>William Edwards Deming, date uncertain</a:t>
            </a:r>
            <a:endParaRPr lang="en-US" altLang="en-US" sz="1662" i="1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52097" y="2490456"/>
            <a:ext cx="7839808" cy="352641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Do your leaders know the </a:t>
            </a:r>
            <a:r>
              <a:rPr lang="en-US" altLang="en-US" sz="2400" b="1" dirty="0" smtClean="0"/>
              <a:t>top 10 </a:t>
            </a:r>
            <a:r>
              <a:rPr lang="en-US" altLang="en-US" sz="2400" dirty="0" smtClean="0"/>
              <a:t>nursing diagnoses in their areas?</a:t>
            </a:r>
          </a:p>
          <a:p>
            <a:r>
              <a:rPr lang="en-US" altLang="en-US" sz="2400" b="1" dirty="0" smtClean="0"/>
              <a:t>High frequency diagnoses </a:t>
            </a:r>
            <a:r>
              <a:rPr lang="en-US" altLang="en-US" sz="2400" dirty="0" smtClean="0"/>
              <a:t>are those that are found within &gt; 75% of a patient population</a:t>
            </a:r>
          </a:p>
          <a:p>
            <a:r>
              <a:rPr lang="en-US" altLang="en-US" sz="2400" dirty="0" smtClean="0"/>
              <a:t>These </a:t>
            </a:r>
            <a:r>
              <a:rPr lang="en-US" altLang="en-US" sz="2400" b="1" dirty="0" smtClean="0"/>
              <a:t>data</a:t>
            </a:r>
            <a:r>
              <a:rPr lang="en-US" altLang="en-US" sz="2400" dirty="0" smtClean="0"/>
              <a:t> can be used to devise education programs, alter staffing assignments and engage specialist help</a:t>
            </a:r>
          </a:p>
          <a:p>
            <a:r>
              <a:rPr lang="en-US" altLang="en-US" sz="2400" dirty="0" smtClean="0"/>
              <a:t>Provision of focusing why the patient needs care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91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number of different work streams for educators in relation to SNL. All need to be </a:t>
            </a:r>
            <a:r>
              <a:rPr lang="en-US" b="1" dirty="0" smtClean="0"/>
              <a:t>underpinned</a:t>
            </a:r>
            <a:r>
              <a:rPr lang="en-US" dirty="0" smtClean="0"/>
              <a:t> with an </a:t>
            </a:r>
            <a:r>
              <a:rPr lang="en-US" b="1" dirty="0" smtClean="0"/>
              <a:t>agreed conceptual model</a:t>
            </a:r>
            <a:r>
              <a:rPr lang="en-US" dirty="0" smtClean="0"/>
              <a:t>, which, for example moves from a medically driven model of education to one based on nursing research. The work streams include:</a:t>
            </a:r>
          </a:p>
          <a:p>
            <a:r>
              <a:rPr lang="en-US" b="1" dirty="0" smtClean="0"/>
              <a:t>Undergraduate </a:t>
            </a:r>
            <a:r>
              <a:rPr lang="en-US" dirty="0" smtClean="0"/>
              <a:t>curriculum design</a:t>
            </a:r>
          </a:p>
          <a:p>
            <a:r>
              <a:rPr lang="en-US" b="1" dirty="0" smtClean="0"/>
              <a:t>Post-graduate </a:t>
            </a:r>
            <a:r>
              <a:rPr lang="en-US" dirty="0" smtClean="0"/>
              <a:t>opportunities</a:t>
            </a:r>
          </a:p>
          <a:p>
            <a:r>
              <a:rPr lang="en-US" b="1" dirty="0" smtClean="0"/>
              <a:t>Research </a:t>
            </a:r>
            <a:r>
              <a:rPr lang="en-US" dirty="0" smtClean="0"/>
              <a:t>training relevant to SNL, for example Concept Analysis training</a:t>
            </a:r>
          </a:p>
          <a:p>
            <a:r>
              <a:rPr lang="en-US" dirty="0" smtClean="0"/>
              <a:t>Supporting clinical leaders with in-service training and continuing professional development </a:t>
            </a:r>
          </a:p>
          <a:p>
            <a:r>
              <a:rPr lang="en-US" b="1" dirty="0" smtClean="0"/>
              <a:t>Transformational</a:t>
            </a:r>
            <a:r>
              <a:rPr lang="en-US" dirty="0" smtClean="0"/>
              <a:t> leadership development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Priorities for educators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077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9273"/>
            <a:ext cx="8229600" cy="4116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Involvement with SNL offers a wealth of opportunities for research, including:</a:t>
            </a:r>
          </a:p>
          <a:p>
            <a:r>
              <a:rPr lang="en-US" sz="2400" dirty="0" smtClean="0"/>
              <a:t>Exploration of </a:t>
            </a:r>
            <a:r>
              <a:rPr lang="en-US" sz="2400" b="1" dirty="0" smtClean="0"/>
              <a:t>new</a:t>
            </a:r>
            <a:r>
              <a:rPr lang="en-US" sz="2400" dirty="0" smtClean="0"/>
              <a:t> concepts</a:t>
            </a:r>
          </a:p>
          <a:p>
            <a:r>
              <a:rPr lang="en-US" sz="2400" b="1" dirty="0" smtClean="0"/>
              <a:t>Revision </a:t>
            </a:r>
            <a:r>
              <a:rPr lang="en-US" sz="2400" dirty="0" smtClean="0"/>
              <a:t>or</a:t>
            </a:r>
            <a:r>
              <a:rPr lang="en-US" sz="2400" b="1" dirty="0" smtClean="0"/>
              <a:t> improvement </a:t>
            </a:r>
            <a:r>
              <a:rPr lang="en-US" sz="2400" dirty="0" smtClean="0"/>
              <a:t>of existing Nursing Diagnoses, for example</a:t>
            </a:r>
          </a:p>
          <a:p>
            <a:r>
              <a:rPr lang="en-US" sz="2400" dirty="0" smtClean="0"/>
              <a:t>To avoid, the misuse of time and energy and associated ethical issues (especially in patient and staff facing studies) it is </a:t>
            </a:r>
            <a:r>
              <a:rPr lang="en-US" sz="2400" b="1" dirty="0" smtClean="0"/>
              <a:t>critical </a:t>
            </a:r>
            <a:r>
              <a:rPr lang="en-US" sz="2400" dirty="0" smtClean="0"/>
              <a:t>that researchers in this area are properly educated and then supported. Support is readily available whilst capacity is built in Estonia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word about research…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03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1621"/>
            <a:ext cx="8229600" cy="39845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practice and profession of nursing is of paramount importance to the health and well-being of society</a:t>
            </a:r>
          </a:p>
          <a:p>
            <a:r>
              <a:rPr lang="en-US" sz="2400" dirty="0" smtClean="0"/>
              <a:t>Standardized Nursing Language makes a vital contribution </a:t>
            </a:r>
          </a:p>
          <a:p>
            <a:r>
              <a:rPr lang="en-US" sz="2400" dirty="0" smtClean="0"/>
              <a:t>So, what’s not to like about improving patient care?</a:t>
            </a:r>
          </a:p>
          <a:p>
            <a:r>
              <a:rPr lang="en-US" sz="2400" dirty="0" smtClean="0"/>
              <a:t>Estonia has an opportunity to </a:t>
            </a:r>
            <a:r>
              <a:rPr lang="en-US" sz="2400" dirty="0" smtClean="0"/>
              <a:t>take a leadership role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Concluding remarks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457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52097" y="685800"/>
            <a:ext cx="7839808" cy="4538297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Thank you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Questions and feedback?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215" b="1" dirty="0"/>
              <a:t>Contact details: </a:t>
            </a:r>
            <a:br>
              <a:rPr lang="en-US" altLang="en-US" sz="2215" b="1" dirty="0"/>
            </a:br>
            <a:r>
              <a:rPr lang="en-US" altLang="en-US" sz="2215" b="1" dirty="0"/>
              <a:t>Professor Dickon Weir-Hughes: </a:t>
            </a:r>
            <a:br>
              <a:rPr lang="en-US" altLang="en-US" sz="2215" b="1" dirty="0"/>
            </a:br>
            <a:r>
              <a:rPr lang="en-US" altLang="en-US" sz="2215" b="1" dirty="0" err="1" smtClean="0"/>
              <a:t>dickon.weir-hughes@ouh.nhs.uk</a:t>
            </a:r>
            <a:r>
              <a:rPr lang="en-US" altLang="en-US" sz="2215" b="1" dirty="0" smtClean="0"/>
              <a:t>  </a:t>
            </a:r>
            <a:endParaRPr lang="en-US" altLang="en-US" sz="2215" b="1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52097" y="5622682"/>
            <a:ext cx="7839808" cy="394188"/>
          </a:xfrm>
        </p:spPr>
        <p:txBody>
          <a:bodyPr>
            <a:normAutofit fontScale="70000" lnSpcReduction="20000"/>
          </a:bodyPr>
          <a:lstStyle/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331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802" y="2755900"/>
            <a:ext cx="2214396" cy="3370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67853"/>
            <a:ext cx="8229600" cy="109487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And Greetings from the Board of NANDA International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400" i="1" dirty="0" smtClean="0"/>
              <a:t>the international association of nursing knowledge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7137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22883"/>
            <a:ext cx="8229600" cy="35032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Explore the underpinning reasons for developing a </a:t>
            </a:r>
            <a:r>
              <a:rPr lang="en-US" sz="2800" b="1" dirty="0" smtClean="0"/>
              <a:t>strategic approach </a:t>
            </a:r>
            <a:r>
              <a:rPr lang="en-US" sz="2800" dirty="0" smtClean="0"/>
              <a:t>to developing the practice and profession of nursing </a:t>
            </a:r>
          </a:p>
          <a:p>
            <a:r>
              <a:rPr lang="en-US" sz="2800" dirty="0" smtClean="0"/>
              <a:t>Provide an overview of </a:t>
            </a:r>
            <a:r>
              <a:rPr lang="en-US" sz="2800" dirty="0" smtClean="0"/>
              <a:t>the challenges of </a:t>
            </a:r>
            <a:r>
              <a:rPr lang="en-US" sz="2800" b="1" dirty="0" smtClean="0"/>
              <a:t>Standardized </a:t>
            </a:r>
            <a:r>
              <a:rPr lang="en-US" sz="2800" b="1" dirty="0" smtClean="0"/>
              <a:t>Nursing Language </a:t>
            </a:r>
            <a:r>
              <a:rPr lang="en-US" sz="2800" dirty="0" smtClean="0"/>
              <a:t>and the priorities for policy makers, leaders and educators</a:t>
            </a:r>
          </a:p>
          <a:p>
            <a:r>
              <a:rPr lang="en-US" sz="2800" dirty="0" smtClean="0"/>
              <a:t>Provide a brief comment on </a:t>
            </a:r>
            <a:r>
              <a:rPr lang="en-US" sz="2800" b="1" dirty="0" smtClean="0"/>
              <a:t>research</a:t>
            </a:r>
            <a:r>
              <a:rPr lang="en-US" sz="2800" dirty="0" smtClean="0"/>
              <a:t> pitfalls </a:t>
            </a:r>
          </a:p>
          <a:p>
            <a:r>
              <a:rPr lang="en-US" sz="2800" b="1" dirty="0" smtClean="0"/>
              <a:t>Answer</a:t>
            </a:r>
            <a:r>
              <a:rPr lang="en-US" sz="2800" dirty="0" smtClean="0"/>
              <a:t> questions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23473"/>
            <a:ext cx="8229600" cy="99862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purpose of this presentation is to: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702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52097" y="1167063"/>
            <a:ext cx="7839808" cy="1106904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A strategic approach to developing nursing: why?  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52097" y="2009274"/>
            <a:ext cx="7839808" cy="462372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Global health issues (GHIs) </a:t>
            </a:r>
            <a:r>
              <a:rPr lang="en-US" sz="2800" dirty="0" smtClean="0"/>
              <a:t>require </a:t>
            </a:r>
            <a:r>
              <a:rPr lang="en-US" sz="2800" dirty="0"/>
              <a:t>complex </a:t>
            </a:r>
            <a:r>
              <a:rPr lang="en-US" sz="2800" dirty="0" smtClean="0"/>
              <a:t>inter-professional </a:t>
            </a:r>
            <a:r>
              <a:rPr lang="en-US" sz="2800" dirty="0"/>
              <a:t>and interagency cooperation and solutions that involve governments, non-profits, and many times include private companies and foundations. More than ever, the response to GHIs requires a broader understanding of how connected we are in today’s world. This i</a:t>
            </a:r>
            <a:r>
              <a:rPr lang="en-US" sz="2800" dirty="0" smtClean="0"/>
              <a:t>ssues include </a:t>
            </a:r>
            <a:r>
              <a:rPr lang="en-US" sz="2800" b="1" dirty="0" smtClean="0"/>
              <a:t>emerging infectious diseases, human trafficking, maternal-newborn health;</a:t>
            </a:r>
            <a:r>
              <a:rPr lang="en-US" sz="2800" dirty="0" smtClean="0"/>
              <a:t> preparedness for </a:t>
            </a:r>
            <a:r>
              <a:rPr lang="en-US" sz="2800" b="1" dirty="0" smtClean="0"/>
              <a:t>health inequities </a:t>
            </a:r>
            <a:r>
              <a:rPr lang="en-US" sz="2800" dirty="0" smtClean="0"/>
              <a:t>within </a:t>
            </a:r>
            <a:r>
              <a:rPr lang="en-US" sz="2800" dirty="0"/>
              <a:t>a framework of social justice, equity; </a:t>
            </a:r>
            <a:r>
              <a:rPr lang="en-US" sz="2800" dirty="0" smtClean="0"/>
              <a:t>and the </a:t>
            </a:r>
            <a:r>
              <a:rPr lang="en-US" sz="2800" b="1" dirty="0" smtClean="0"/>
              <a:t>mal-distribution of health workers</a:t>
            </a:r>
            <a:r>
              <a:rPr lang="en-US" sz="2800" b="1" dirty="0"/>
              <a:t> globally</a:t>
            </a:r>
            <a:r>
              <a:rPr lang="en-US" sz="2800" dirty="0" smtClean="0"/>
              <a:t>. 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Edmonson</a:t>
            </a:r>
            <a:r>
              <a:rPr lang="en-US" sz="2400" dirty="0"/>
              <a:t>, C., McCarthy, C., Trent-Adams, S., McCain, C., Marshall, J., (January 31, 2017) "Emerging Global Health Issues: A Nurse’s Role" </a:t>
            </a:r>
            <a:r>
              <a:rPr lang="en-US" sz="2400" i="1" dirty="0"/>
              <a:t>OJIN: The Online Journal of Issues in Nursing</a:t>
            </a:r>
            <a:r>
              <a:rPr lang="en-US" sz="2400" dirty="0"/>
              <a:t> Vol. 22, No. 1, Manuscript 2.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772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52097" y="1167063"/>
            <a:ext cx="7839808" cy="1106904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A strategic approach to developing nursing: why? (2)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52097" y="2009274"/>
            <a:ext cx="7839808" cy="462372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globalization of </a:t>
            </a:r>
            <a:r>
              <a:rPr lang="en-US" sz="2800" dirty="0"/>
              <a:t>health care creates an increasingly interconnected workforce spanning </a:t>
            </a:r>
            <a:r>
              <a:rPr lang="en-US" sz="2800" b="1" dirty="0"/>
              <a:t>international boundaries</a:t>
            </a:r>
            <a:r>
              <a:rPr lang="en-US" sz="2800" dirty="0"/>
              <a:t>, </a:t>
            </a:r>
            <a:r>
              <a:rPr lang="en-US" sz="2800" dirty="0" smtClean="0"/>
              <a:t>systems and structures</a:t>
            </a:r>
          </a:p>
          <a:p>
            <a:r>
              <a:rPr lang="en-US" sz="2800" dirty="0" smtClean="0"/>
              <a:t>Because </a:t>
            </a:r>
            <a:r>
              <a:rPr lang="en-US" sz="2800" dirty="0"/>
              <a:t>nurses comprise a large sector of the global health workforce, they are called upon to provide a significant portion of nursing and health care and thus play an </a:t>
            </a:r>
            <a:r>
              <a:rPr lang="en-US" sz="2800" b="1" dirty="0"/>
              <a:t>integral role </a:t>
            </a:r>
            <a:r>
              <a:rPr lang="en-US" sz="2800" dirty="0"/>
              <a:t>in the global health care economy.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meet global health care needs, nurses often move </a:t>
            </a:r>
            <a:r>
              <a:rPr lang="en-US" sz="2800" dirty="0" smtClean="0"/>
              <a:t>among </a:t>
            </a:r>
            <a:r>
              <a:rPr lang="en-US" sz="2800" dirty="0"/>
              <a:t>countries, creating </a:t>
            </a:r>
            <a:r>
              <a:rPr lang="en-US" sz="2800" b="1" dirty="0"/>
              <a:t>challenges and opportunities </a:t>
            </a:r>
            <a:r>
              <a:rPr lang="en-US" sz="2800" dirty="0"/>
              <a:t>for the profession, health care organizations, communities, and nations. </a:t>
            </a:r>
            <a:endParaRPr lang="en-US" sz="2800" dirty="0" smtClean="0"/>
          </a:p>
          <a:p>
            <a:r>
              <a:rPr lang="en-US" sz="2800" dirty="0" smtClean="0"/>
              <a:t>Researchers</a:t>
            </a:r>
            <a:r>
              <a:rPr lang="en-US" sz="2800" dirty="0"/>
              <a:t>, policy </a:t>
            </a:r>
            <a:r>
              <a:rPr lang="en-US" sz="2800" dirty="0" smtClean="0"/>
              <a:t>makers and </a:t>
            </a:r>
            <a:r>
              <a:rPr lang="en-US" sz="2800" dirty="0"/>
              <a:t>academic leaders must, in turn, grapple with the </a:t>
            </a:r>
            <a:r>
              <a:rPr lang="en-US" sz="2800" b="1" dirty="0"/>
              <a:t>impacts of globalization </a:t>
            </a:r>
            <a:r>
              <a:rPr lang="en-US" sz="2800" dirty="0"/>
              <a:t>on the nursing and health care workforce. 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40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52097" y="1167063"/>
            <a:ext cx="7839808" cy="1106904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 strategic approach to developing nursing: why? (3)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52097" y="1913022"/>
            <a:ext cx="7839808" cy="4054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 smtClean="0"/>
              <a:t>Examples of age and gender challenges to the profession</a:t>
            </a:r>
          </a:p>
          <a:p>
            <a:pPr marL="0" indent="0" algn="ctr">
              <a:buNone/>
            </a:pPr>
            <a:r>
              <a:rPr lang="en-US" altLang="en-US" sz="2400" b="1" dirty="0" smtClean="0"/>
              <a:t>  </a:t>
            </a:r>
            <a:endParaRPr lang="en-GB" altLang="en-US" sz="2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76775"/>
              </p:ext>
            </p:extLst>
          </p:nvPr>
        </p:nvGraphicFramePr>
        <p:xfrm>
          <a:off x="842210" y="2370220"/>
          <a:ext cx="7471610" cy="167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805"/>
                <a:gridCol w="3735805"/>
              </a:tblGrid>
              <a:tr h="418098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RN’s over 50 years of age</a:t>
                      </a:r>
                      <a:endParaRPr lang="en-US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en-US" dirty="0" smtClean="0"/>
                        <a:t>Estonia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418098"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1311"/>
              </p:ext>
            </p:extLst>
          </p:nvPr>
        </p:nvGraphicFramePr>
        <p:xfrm>
          <a:off x="842210" y="4138865"/>
          <a:ext cx="7471610" cy="173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805"/>
                <a:gridCol w="3735805"/>
              </a:tblGrid>
              <a:tr h="433137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female RN’s</a:t>
                      </a:r>
                      <a:endParaRPr lang="en-US" dirty="0"/>
                    </a:p>
                  </a:txBody>
                  <a:tcPr/>
                </a:tc>
              </a:tr>
              <a:tr h="433137">
                <a:tc>
                  <a:txBody>
                    <a:bodyPr/>
                    <a:lstStyle/>
                    <a:p>
                      <a:r>
                        <a:rPr lang="en-US" dirty="0" smtClean="0"/>
                        <a:t>Estonia, Lithuania and Latvia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433137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</a:tr>
              <a:tr h="433137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210" y="6280484"/>
            <a:ext cx="747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Zoff</a:t>
            </a:r>
            <a:r>
              <a:rPr lang="en-US" dirty="0" smtClean="0"/>
              <a:t>, S (2017) </a:t>
            </a:r>
            <a:r>
              <a:rPr lang="en-US" i="1" dirty="0" smtClean="0"/>
              <a:t>Nursing in the European Union: Anatomy of a Profession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31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3968"/>
            <a:ext cx="8229600" cy="44035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demands are on RN’s are increasing inline with </a:t>
            </a:r>
            <a:r>
              <a:rPr lang="en-US" b="1" dirty="0" smtClean="0"/>
              <a:t>global health care requirements</a:t>
            </a:r>
            <a:r>
              <a:rPr lang="en-US" dirty="0" smtClean="0"/>
              <a:t>, the aging population and chronic disease management.</a:t>
            </a:r>
          </a:p>
          <a:p>
            <a:r>
              <a:rPr lang="en-US" dirty="0" smtClean="0"/>
              <a:t>RN’s are more professionally </a:t>
            </a:r>
            <a:r>
              <a:rPr lang="en-US" b="1" dirty="0" smtClean="0"/>
              <a:t>mobile</a:t>
            </a:r>
            <a:r>
              <a:rPr lang="en-US" dirty="0" smtClean="0"/>
              <a:t> than ever before</a:t>
            </a:r>
          </a:p>
          <a:p>
            <a:r>
              <a:rPr lang="en-US" dirty="0" smtClean="0"/>
              <a:t>RN roles are significantly different in different jurisdictions, especially in </a:t>
            </a:r>
            <a:r>
              <a:rPr lang="en-US" b="1" dirty="0" smtClean="0"/>
              <a:t>Advanced Practice </a:t>
            </a:r>
            <a:r>
              <a:rPr lang="en-US" dirty="0" smtClean="0"/>
              <a:t>and with prescriptive authority and so on</a:t>
            </a:r>
          </a:p>
          <a:p>
            <a:r>
              <a:rPr lang="en-US" dirty="0" smtClean="0"/>
              <a:t>Clinical </a:t>
            </a:r>
            <a:r>
              <a:rPr lang="en-US" b="1" dirty="0" smtClean="0"/>
              <a:t>benchmarking</a:t>
            </a:r>
            <a:r>
              <a:rPr lang="en-US" dirty="0" smtClean="0"/>
              <a:t> and practice improvement is now international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legacy strategy </a:t>
            </a:r>
            <a:r>
              <a:rPr lang="en-US" dirty="0" smtClean="0"/>
              <a:t>is essential : it</a:t>
            </a:r>
            <a:r>
              <a:rPr lang="fr-FR" dirty="0" smtClean="0"/>
              <a:t>’</a:t>
            </a:r>
            <a:r>
              <a:rPr lang="en-US" dirty="0" smtClean="0"/>
              <a:t>s not about us</a:t>
            </a:r>
            <a:r>
              <a:rPr lang="en-US" dirty="0" smtClean="0"/>
              <a:t>!</a:t>
            </a:r>
          </a:p>
          <a:p>
            <a:r>
              <a:rPr lang="en-US" dirty="0" smtClean="0"/>
              <a:t>Our more specific discussions and deliberations about standardized nursing language must be seen against the backdrop of the challenges we face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494" y="1371600"/>
            <a:ext cx="7736305" cy="9023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importance of developing a strategic approach: summary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67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389" y="1830916"/>
            <a:ext cx="8518357" cy="5027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Standardized </a:t>
            </a:r>
            <a:r>
              <a:rPr lang="en-US" sz="2400" b="1" dirty="0"/>
              <a:t>nursing language</a:t>
            </a:r>
            <a:r>
              <a:rPr lang="en-US" sz="2400" dirty="0"/>
              <a:t> (SNL) is a commonly-understood set of terms used to describe the clinical judgments involved in assessments </a:t>
            </a:r>
            <a:r>
              <a:rPr lang="en-US" sz="2400" b="1" dirty="0" smtClean="0"/>
              <a:t>nursing</a:t>
            </a:r>
            <a:r>
              <a:rPr lang="en-US" sz="2400" dirty="0"/>
              <a:t> </a:t>
            </a:r>
            <a:r>
              <a:rPr lang="en-US" sz="2400" b="1" dirty="0" smtClean="0"/>
              <a:t>diagnoses (1)</a:t>
            </a:r>
            <a:r>
              <a:rPr lang="en-US" sz="2400" dirty="0" smtClean="0"/>
              <a:t>, </a:t>
            </a:r>
            <a:r>
              <a:rPr lang="en-US" sz="2400" dirty="0"/>
              <a:t>along with the </a:t>
            </a:r>
            <a:r>
              <a:rPr lang="en-US" sz="2400" b="1" dirty="0" smtClean="0"/>
              <a:t>interventions (2)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b="1" dirty="0" smtClean="0"/>
              <a:t>outcomes (3)</a:t>
            </a:r>
            <a:r>
              <a:rPr lang="en-US" sz="2400" dirty="0" smtClean="0"/>
              <a:t>, plus the </a:t>
            </a:r>
            <a:r>
              <a:rPr lang="en-US" sz="2400" dirty="0"/>
              <a:t>documentation of nursing care</a:t>
            </a:r>
            <a:r>
              <a:rPr lang="en-US" sz="2400" dirty="0" smtClean="0"/>
              <a:t>. Terms can be used to:</a:t>
            </a:r>
            <a:endParaRPr lang="en-US" sz="2400" dirty="0" smtClean="0"/>
          </a:p>
          <a:p>
            <a:r>
              <a:rPr lang="en-US" sz="2400" dirty="0" smtClean="0"/>
              <a:t>Improve nurse to nurse and nurse to multi-disciplinary team </a:t>
            </a:r>
            <a:r>
              <a:rPr lang="en-US" sz="2400" b="1" dirty="0" smtClean="0"/>
              <a:t>c</a:t>
            </a:r>
            <a:r>
              <a:rPr lang="en-US" sz="2400" b="1" dirty="0" smtClean="0"/>
              <a:t>ommunication,</a:t>
            </a:r>
            <a:r>
              <a:rPr lang="en-US" sz="2400" dirty="0" smtClean="0"/>
              <a:t> thus improving </a:t>
            </a:r>
            <a:r>
              <a:rPr lang="en-US" sz="2400" b="1" dirty="0" smtClean="0"/>
              <a:t>safety</a:t>
            </a:r>
            <a:r>
              <a:rPr lang="en-US" sz="2400" dirty="0" smtClean="0"/>
              <a:t> and </a:t>
            </a:r>
            <a:r>
              <a:rPr lang="en-US" sz="2400" b="1" dirty="0" smtClean="0"/>
              <a:t>quality</a:t>
            </a:r>
            <a:r>
              <a:rPr lang="en-US" sz="2400" dirty="0" smtClean="0"/>
              <a:t> of care</a:t>
            </a:r>
          </a:p>
          <a:p>
            <a:r>
              <a:rPr lang="en-US" sz="2400" b="1" dirty="0"/>
              <a:t>P</a:t>
            </a:r>
            <a:r>
              <a:rPr lang="en-US" sz="2400" b="1" dirty="0" smtClean="0"/>
              <a:t>lan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evaluate</a:t>
            </a:r>
            <a:r>
              <a:rPr lang="en-US" sz="2400" dirty="0" smtClean="0"/>
              <a:t> care more </a:t>
            </a:r>
            <a:r>
              <a:rPr lang="en-US" sz="2400" dirty="0" smtClean="0"/>
              <a:t>effectively</a:t>
            </a:r>
          </a:p>
          <a:p>
            <a:r>
              <a:rPr lang="en-US" sz="2400" dirty="0" smtClean="0"/>
              <a:t>Educate</a:t>
            </a:r>
          </a:p>
          <a:p>
            <a:r>
              <a:rPr lang="en-US" sz="2400" dirty="0" smtClean="0"/>
              <a:t>Improve evidence-based practice</a:t>
            </a:r>
            <a:endParaRPr lang="en-US" sz="2400" dirty="0" smtClean="0"/>
          </a:p>
          <a:p>
            <a:r>
              <a:rPr lang="en-US" sz="2400" dirty="0" smtClean="0"/>
              <a:t>Audit and research</a:t>
            </a:r>
            <a:endParaRPr lang="en-US" sz="2400" dirty="0" smtClean="0"/>
          </a:p>
          <a:p>
            <a:r>
              <a:rPr lang="en-US" sz="2400" dirty="0" smtClean="0"/>
              <a:t>SNL can also reduce the time spent on documentation, a major source of frustration for most </a:t>
            </a:r>
            <a:r>
              <a:rPr lang="en-US" sz="2400" dirty="0" smtClean="0"/>
              <a:t>RN’s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6768" y="920749"/>
            <a:ext cx="6870032" cy="836083"/>
          </a:xfrm>
        </p:spPr>
        <p:txBody>
          <a:bodyPr>
            <a:no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hat </a:t>
            </a:r>
            <a:r>
              <a:rPr lang="en-US" sz="2400" b="1" dirty="0" smtClean="0"/>
              <a:t>does Standardized Nursing Language (SNL) add in relation to </a:t>
            </a:r>
            <a:r>
              <a:rPr lang="en-US" sz="2400" b="1" dirty="0" smtClean="0"/>
              <a:t>an overall high-level </a:t>
            </a:r>
            <a:r>
              <a:rPr lang="en-US" sz="2400" b="1" dirty="0" smtClean="0"/>
              <a:t>strategy?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0653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viewDate xmlns="http://schemas.microsoft.com/sharepoint/v3">2020-09-30T23:00:00+00:00</ReviewDate>
    <VersionNumber xmlns="0B744228-C2AB-451F-8ACF-67FA4EC3D1F5" xsi:nil="true"/>
    <ORHAuthor xmlns="0B744228-C2AB-451F-8ACF-67FA4EC3D1F5">Oxford Medical Illustration</ORHAuthor>
    <Comment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" ma:contentTypeID="0x010100B8D667E6D53D4008BD59E0D3C18CDFE0002C5A1DDA58C74C1DA30BCB735DA141630038A282E86ABA2D458EEE07B9D121378F" ma:contentTypeVersion="22" ma:contentTypeDescription="" ma:contentTypeScope="" ma:versionID="8d38bd3fcaae430eb2d3fa5d9dc75e25">
  <xsd:schema xmlns:xsd="http://www.w3.org/2001/XMLSchema" xmlns:p="http://schemas.microsoft.com/office/2006/metadata/properties" xmlns:ns1="http://schemas.microsoft.com/sharepoint/v3" xmlns:ns2="0B744228-C2AB-451F-8ACF-67FA4EC3D1F5" targetNamespace="http://schemas.microsoft.com/office/2006/metadata/properties" ma:root="true" ma:fieldsID="1d2b574526517c6297143bf4df8a4cc6" ns1:_="" ns2:_="">
    <xsd:import namespace="http://schemas.microsoft.com/sharepoint/v3"/>
    <xsd:import namespace="0B744228-C2AB-451F-8ACF-67FA4EC3D1F5"/>
    <xsd:element name="properties">
      <xsd:complexType>
        <xsd:sequence>
          <xsd:element name="documentManagement">
            <xsd:complexType>
              <xsd:all>
                <xsd:element ref="ns1:ReviewDate"/>
                <xsd:element ref="ns2:ORHAuthor"/>
                <xsd:element ref="ns2:VersionNumber" minOccurs="0"/>
                <xsd:element ref="ns1:Comment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ReviewDate" ma:index="8" ma:displayName="Review Date" ma:description="Please indicate when this document needs to be updated or reviewed" ma:format="DateOnly" ma:internalName="ReviewDate" ma:readOnly="false">
      <xsd:simpleType>
        <xsd:restriction base="dms:DateTime"/>
      </xsd:simpleType>
    </xsd:element>
    <xsd:element name="Comments" ma:index="12" nillable="true" ma:displayName="Comments" ma:internalName="Comments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0B744228-C2AB-451F-8ACF-67FA4EC3D1F5" elementFormDefault="qualified">
    <xsd:import namespace="http://schemas.microsoft.com/office/2006/documentManagement/types"/>
    <xsd:element name="ORHAuthor" ma:index="9" ma:displayName="Author" ma:description="Primary author of document (person, group, department or directorate)" ma:internalName="ORHAuthor" ma:readOnly="false">
      <xsd:simpleType>
        <xsd:restriction base="dms:Text"/>
      </xsd:simpleType>
    </xsd:element>
    <xsd:element name="VersionNumber" ma:index="10" nillable="true" ma:displayName="Version Number" ma:description="Organisation's version number (may be different to system version)" ma:internalName="VersionNumb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1B9D7EA-483C-48DB-88F9-9039D8A1078D}">
  <ds:schemaRefs>
    <ds:schemaRef ds:uri="http://purl.org/dc/elements/1.1/"/>
    <ds:schemaRef ds:uri="http://schemas.microsoft.com/office/2006/documentManagement/types"/>
    <ds:schemaRef ds:uri="http://www.w3.org/XML/1998/namespace"/>
    <ds:schemaRef ds:uri="0B744228-C2AB-451F-8ACF-67FA4EC3D1F5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166AD1-1732-4879-8CC9-BB425D3E0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EA359D-4448-4AF6-B284-1D236A79C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744228-C2AB-451F-8ACF-67FA4EC3D1F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9571</TotalTime>
  <Words>1480</Words>
  <Application>Microsoft Macintosh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ＭＳ Ｐゴシック</vt:lpstr>
      <vt:lpstr>Arial</vt:lpstr>
      <vt:lpstr>Custom Design</vt:lpstr>
      <vt:lpstr>A strategic approach to developing and using Standardised Nursing Languages: what are the key issues for policy makers, leaders and educators   Professor Dickon Weir-Hughes  DSc (Hons), MA, RN, FNI, FRSPH Magnet Program Director,  Oxford University Hospitals and  Oxford Institute of Nursing &amp; Allied Health Research, Past President &amp; Chair of Diagnostic Development, NANDA-I   November 2017 </vt:lpstr>
      <vt:lpstr>Greetings from Oxford after 920 years!</vt:lpstr>
      <vt:lpstr>And Greetings from the Board of NANDA International:  the international association of nursing knowledge </vt:lpstr>
      <vt:lpstr>The purpose of this presentation is to:</vt:lpstr>
      <vt:lpstr>A strategic approach to developing nursing: why?  </vt:lpstr>
      <vt:lpstr>A strategic approach to developing nursing: why? (2)</vt:lpstr>
      <vt:lpstr>A strategic approach to developing nursing: why? (3)</vt:lpstr>
      <vt:lpstr>The importance of developing a strategic approach: summary</vt:lpstr>
      <vt:lpstr>What does Standardized Nursing Language (SNL) add in relation to an overall high-level strategy?</vt:lpstr>
      <vt:lpstr>Spread of peer reviewed research studies supporting the use of SNL (2014)</vt:lpstr>
      <vt:lpstr>Nursing Diagnosis structure: contemporary focus</vt:lpstr>
      <vt:lpstr>We continue to have and to develop other types of diagnosis</vt:lpstr>
      <vt:lpstr>The use of the word ‘diagnosis’ is the ‘elephant in the room’ </vt:lpstr>
      <vt:lpstr>Our challenges at NANDA-I include:</vt:lpstr>
      <vt:lpstr>The lack of an internationally accepted nursing assessment tool is a challenge</vt:lpstr>
      <vt:lpstr>Cultural safety: the mobility of nurses and citizens is also a consideration in developing SNL</vt:lpstr>
      <vt:lpstr>Strategic priorities </vt:lpstr>
      <vt:lpstr>Priorities for policy makers</vt:lpstr>
      <vt:lpstr>Priorities for leaders</vt:lpstr>
      <vt:lpstr>‘In God we trust:  all others must bring data’ William Edwards Deming, date uncertain</vt:lpstr>
      <vt:lpstr>Priorities for educators </vt:lpstr>
      <vt:lpstr>A word about research…</vt:lpstr>
      <vt:lpstr>Concluding remarks</vt:lpstr>
      <vt:lpstr>Thank you  Questions and feedback?  Contact details:  Professor Dickon Weir-Hughes:  dickon.weir-hughes@ouh.nhs.uk  </vt:lpstr>
    </vt:vector>
  </TitlesOfParts>
  <Company>OUH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OUH NHS FT PowerPoint Presentation - white</dc:title>
  <dc:creator>Sharelle Hunt</dc:creator>
  <cp:lastModifiedBy>Dickon Weir-Hughes</cp:lastModifiedBy>
  <cp:revision>177</cp:revision>
  <cp:lastPrinted>2015-04-01T12:41:27Z</cp:lastPrinted>
  <dcterms:created xsi:type="dcterms:W3CDTF">2015-04-01T09:31:58Z</dcterms:created>
  <dcterms:modified xsi:type="dcterms:W3CDTF">2017-11-06T20:58:33Z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0x010100B8D667E6D53D4008BD59E0D3C18CDFE0002C5A1DDA58C74C1DA30BCB735DA141630038A282E86ABA2D458EEE07B9D121378F</vt:lpwstr>
  </property>
</Properties>
</file>