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colors5.xml" ContentType="application/vnd.ms-office.chartcolorstyle+xml"/>
  <Override PartName="/ppt/charts/style5.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2"/>
  </p:notesMasterIdLst>
  <p:handoutMasterIdLst>
    <p:handoutMasterId r:id="rId23"/>
  </p:handoutMasterIdLst>
  <p:sldIdLst>
    <p:sldId id="279" r:id="rId4"/>
    <p:sldId id="333" r:id="rId5"/>
    <p:sldId id="309" r:id="rId6"/>
    <p:sldId id="295" r:id="rId7"/>
    <p:sldId id="298" r:id="rId8"/>
    <p:sldId id="299" r:id="rId9"/>
    <p:sldId id="300" r:id="rId10"/>
    <p:sldId id="301" r:id="rId11"/>
    <p:sldId id="336" r:id="rId12"/>
    <p:sldId id="337" r:id="rId13"/>
    <p:sldId id="325" r:id="rId14"/>
    <p:sldId id="330" r:id="rId15"/>
    <p:sldId id="332" r:id="rId16"/>
    <p:sldId id="334" r:id="rId17"/>
    <p:sldId id="311" r:id="rId18"/>
    <p:sldId id="312" r:id="rId19"/>
    <p:sldId id="281" r:id="rId20"/>
    <p:sldId id="280" r:id="rId21"/>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Raivo Piiritalo" initials="RP"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57CDB"/>
    <a:srgbClr val="9028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76" autoAdjust="0"/>
    <p:restoredTop sz="75000" autoAdjust="0"/>
  </p:normalViewPr>
  <p:slideViewPr>
    <p:cSldViewPr snapToGrid="0">
      <p:cViewPr varScale="1">
        <p:scale>
          <a:sx n="77" d="100"/>
          <a:sy n="77" d="100"/>
        </p:scale>
        <p:origin x="-93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4" d="100"/>
          <a:sy n="54" d="100"/>
        </p:scale>
        <p:origin x="282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openxmlformats.org/officeDocument/2006/relationships/package" Target="../embeddings/Microsoft_Excel_Worksheet2.xlsx"/><Relationship Id="rId1" Type="http://schemas.openxmlformats.org/officeDocument/2006/relationships/themeOverride" Target="../theme/themeOverride1.xml"/><Relationship Id="rId4" Type="http://schemas.microsoft.com/office/2011/relationships/chartStyle" Target="style2.xm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C:\Users\Helen.Avarlaid\AppData\Local\Microsoft\Windows\Temporary%20Internet%20Files\Content.Outlook\J17SM14O\Statistika.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C:\Users\Helen.Avarlaid\AppData\Local\Microsoft\Windows\Temporary%20Internet%20Files\Content.Outlook\J17SM14O\Statistika.xlsx" TargetMode="External"/></Relationships>
</file>

<file path=ppt/charts/_rels/chart5.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Leht1!$A$2</c:f>
              <c:strCache>
                <c:ptCount val="1"/>
                <c:pt idx="0">
                  <c:v>Erihoolekanne</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t-EE"/>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Leht1!$B$1:$H$1</c:f>
              <c:strCache>
                <c:ptCount val="7"/>
                <c:pt idx="0">
                  <c:v>2012 eelarve</c:v>
                </c:pt>
                <c:pt idx="1">
                  <c:v>2013 eelarve</c:v>
                </c:pt>
                <c:pt idx="2">
                  <c:v>2014 eelarve</c:v>
                </c:pt>
                <c:pt idx="3">
                  <c:v>2015 eelarve</c:v>
                </c:pt>
                <c:pt idx="4">
                  <c:v>2016 eelarve</c:v>
                </c:pt>
                <c:pt idx="5">
                  <c:v>2017 eelarve vajadus</c:v>
                </c:pt>
                <c:pt idx="6">
                  <c:v>2018 eelarve vajadus</c:v>
                </c:pt>
              </c:strCache>
            </c:strRef>
          </c:cat>
          <c:val>
            <c:numRef>
              <c:f>Leht1!$B$2:$H$2</c:f>
              <c:numCache>
                <c:formatCode>_-* #\ ##0\ _€_-;\-* #\ ##0\ _€_-;_-* "-"??\ _€_-;_-@_-</c:formatCode>
                <c:ptCount val="7"/>
                <c:pt idx="0">
                  <c:v>15842509.82</c:v>
                </c:pt>
                <c:pt idx="1">
                  <c:v>17551872.059999999</c:v>
                </c:pt>
                <c:pt idx="2">
                  <c:v>20683398.16</c:v>
                </c:pt>
                <c:pt idx="3">
                  <c:v>23054257.469999999</c:v>
                </c:pt>
                <c:pt idx="4">
                  <c:v>24311278</c:v>
                </c:pt>
                <c:pt idx="5">
                  <c:v>24611654.740000002</c:v>
                </c:pt>
                <c:pt idx="6">
                  <c:v>25984865.199999999</c:v>
                </c:pt>
              </c:numCache>
            </c:numRef>
          </c:val>
          <c:smooth val="0"/>
          <c:extLst xmlns:c16r2="http://schemas.microsoft.com/office/drawing/2015/06/chart">
            <c:ext xmlns:c16="http://schemas.microsoft.com/office/drawing/2014/chart" uri="{C3380CC4-5D6E-409C-BE32-E72D297353CC}">
              <c16:uniqueId val="{00000000-865A-44FD-82ED-89B044F6DE7A}"/>
            </c:ext>
          </c:extLst>
        </c:ser>
        <c:ser>
          <c:idx val="1"/>
          <c:order val="1"/>
          <c:tx>
            <c:strRef>
              <c:f>Leht1!$A$3</c:f>
              <c:strCache>
                <c:ptCount val="1"/>
                <c:pt idx="0">
                  <c:v>Rehabilitatsioon</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t-EE"/>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Leht1!$B$1:$H$1</c:f>
              <c:strCache>
                <c:ptCount val="7"/>
                <c:pt idx="0">
                  <c:v>2012 eelarve</c:v>
                </c:pt>
                <c:pt idx="1">
                  <c:v>2013 eelarve</c:v>
                </c:pt>
                <c:pt idx="2">
                  <c:v>2014 eelarve</c:v>
                </c:pt>
                <c:pt idx="3">
                  <c:v>2015 eelarve</c:v>
                </c:pt>
                <c:pt idx="4">
                  <c:v>2016 eelarve</c:v>
                </c:pt>
                <c:pt idx="5">
                  <c:v>2017 eelarve vajadus</c:v>
                </c:pt>
                <c:pt idx="6">
                  <c:v>2018 eelarve vajadus</c:v>
                </c:pt>
              </c:strCache>
            </c:strRef>
          </c:cat>
          <c:val>
            <c:numRef>
              <c:f>Leht1!$B$3:$H$3</c:f>
              <c:numCache>
                <c:formatCode>_-* #\ ##0\ _€_-;\-* #\ ##0\ _€_-;_-* "-"??\ _€_-;_-@_-</c:formatCode>
                <c:ptCount val="7"/>
                <c:pt idx="0">
                  <c:v>5668845</c:v>
                </c:pt>
                <c:pt idx="1">
                  <c:v>7904457</c:v>
                </c:pt>
                <c:pt idx="2">
                  <c:v>7904457</c:v>
                </c:pt>
                <c:pt idx="3">
                  <c:v>7904457</c:v>
                </c:pt>
                <c:pt idx="4">
                  <c:v>8858143</c:v>
                </c:pt>
                <c:pt idx="5">
                  <c:v>9324811.9486810397</c:v>
                </c:pt>
                <c:pt idx="6">
                  <c:v>9543955.9800533243</c:v>
                </c:pt>
              </c:numCache>
            </c:numRef>
          </c:val>
          <c:smooth val="0"/>
          <c:extLst xmlns:c16r2="http://schemas.microsoft.com/office/drawing/2015/06/chart">
            <c:ext xmlns:c16="http://schemas.microsoft.com/office/drawing/2014/chart" uri="{C3380CC4-5D6E-409C-BE32-E72D297353CC}">
              <c16:uniqueId val="{00000001-865A-44FD-82ED-89B044F6DE7A}"/>
            </c:ext>
          </c:extLst>
        </c:ser>
        <c:ser>
          <c:idx val="2"/>
          <c:order val="2"/>
          <c:tx>
            <c:strRef>
              <c:f>Leht1!$A$4</c:f>
              <c:strCache>
                <c:ptCount val="1"/>
                <c:pt idx="0">
                  <c:v>Abivahendid</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t-EE"/>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Leht1!$B$1:$H$1</c:f>
              <c:strCache>
                <c:ptCount val="7"/>
                <c:pt idx="0">
                  <c:v>2012 eelarve</c:v>
                </c:pt>
                <c:pt idx="1">
                  <c:v>2013 eelarve</c:v>
                </c:pt>
                <c:pt idx="2">
                  <c:v>2014 eelarve</c:v>
                </c:pt>
                <c:pt idx="3">
                  <c:v>2015 eelarve</c:v>
                </c:pt>
                <c:pt idx="4">
                  <c:v>2016 eelarve</c:v>
                </c:pt>
                <c:pt idx="5">
                  <c:v>2017 eelarve vajadus</c:v>
                </c:pt>
                <c:pt idx="6">
                  <c:v>2018 eelarve vajadus</c:v>
                </c:pt>
              </c:strCache>
            </c:strRef>
          </c:cat>
          <c:val>
            <c:numRef>
              <c:f>Leht1!$B$4:$H$4</c:f>
              <c:numCache>
                <c:formatCode>_-* #\ ##0\ _€_-;\-* #\ ##0\ _€_-;_-* "-"??\ _€_-;_-@_-</c:formatCode>
                <c:ptCount val="7"/>
                <c:pt idx="0">
                  <c:v>6443429</c:v>
                </c:pt>
                <c:pt idx="1">
                  <c:v>7527794</c:v>
                </c:pt>
                <c:pt idx="2">
                  <c:v>7670867</c:v>
                </c:pt>
                <c:pt idx="3">
                  <c:v>9328922</c:v>
                </c:pt>
                <c:pt idx="4">
                  <c:v>9601735</c:v>
                </c:pt>
                <c:pt idx="5">
                  <c:v>11522803.920000039</c:v>
                </c:pt>
                <c:pt idx="6">
                  <c:v>11522803.920000039</c:v>
                </c:pt>
              </c:numCache>
            </c:numRef>
          </c:val>
          <c:smooth val="0"/>
          <c:extLst xmlns:c16r2="http://schemas.microsoft.com/office/drawing/2015/06/chart">
            <c:ext xmlns:c16="http://schemas.microsoft.com/office/drawing/2014/chart" uri="{C3380CC4-5D6E-409C-BE32-E72D297353CC}">
              <c16:uniqueId val="{00000002-865A-44FD-82ED-89B044F6DE7A}"/>
            </c:ext>
          </c:extLst>
        </c:ser>
        <c:dLbls>
          <c:dLblPos val="b"/>
          <c:showLegendKey val="0"/>
          <c:showVal val="1"/>
          <c:showCatName val="0"/>
          <c:showSerName val="0"/>
          <c:showPercent val="0"/>
          <c:showBubbleSize val="0"/>
        </c:dLbls>
        <c:marker val="1"/>
        <c:smooth val="0"/>
        <c:axId val="35115392"/>
        <c:axId val="35116928"/>
      </c:lineChart>
      <c:catAx>
        <c:axId val="35115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crossAx val="35116928"/>
        <c:crosses val="autoZero"/>
        <c:auto val="1"/>
        <c:lblAlgn val="ctr"/>
        <c:lblOffset val="100"/>
        <c:noMultiLvlLbl val="0"/>
      </c:catAx>
      <c:valAx>
        <c:axId val="35116928"/>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t-EE"/>
          </a:p>
        </c:txPr>
        <c:crossAx val="351153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t-EE" sz="2400" dirty="0" smtClean="0">
                <a:latin typeface="Roboto" panose="02000000000000000000" pitchFamily="2" charset="0"/>
                <a:ea typeface="Roboto" panose="02000000000000000000" pitchFamily="2" charset="0"/>
              </a:rPr>
              <a:t>Rehabilitatsiooni teenusele </a:t>
            </a:r>
            <a:r>
              <a:rPr lang="et-EE" sz="2400" dirty="0">
                <a:latin typeface="Roboto" panose="02000000000000000000" pitchFamily="2" charset="0"/>
                <a:ea typeface="Roboto" panose="02000000000000000000" pitchFamily="2" charset="0"/>
              </a:rPr>
              <a:t>suunatud inimeste arv</a:t>
            </a:r>
          </a:p>
        </c:rich>
      </c:tx>
      <c:layout/>
      <c:overlay val="0"/>
      <c:spPr>
        <a:noFill/>
        <a:ln>
          <a:noFill/>
        </a:ln>
        <a:effectLst/>
      </c:spPr>
    </c:title>
    <c:autoTitleDeleted val="0"/>
    <c:plotArea>
      <c:layout>
        <c:manualLayout>
          <c:layoutTarget val="inner"/>
          <c:xMode val="edge"/>
          <c:yMode val="edge"/>
          <c:x val="4.7927745444862876E-2"/>
          <c:y val="0.12112169863064638"/>
          <c:w val="0.93878723040054779"/>
          <c:h val="0.77480891334864133"/>
        </c:manualLayout>
      </c:layout>
      <c:lineChart>
        <c:grouping val="standard"/>
        <c:varyColors val="0"/>
        <c:ser>
          <c:idx val="0"/>
          <c:order val="0"/>
          <c:tx>
            <c:strRef>
              <c:f>Leht1!$A$3</c:f>
              <c:strCache>
                <c:ptCount val="1"/>
                <c:pt idx="0">
                  <c:v>Lapsed</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Pt>
            <c:idx val="3"/>
            <c:bubble3D val="0"/>
            <c:spPr>
              <a:ln w="34925" cap="rnd">
                <a:solidFill>
                  <a:schemeClr val="accent1">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1-81AA-48A1-9394-21AAFEB3E55B}"/>
              </c:ext>
            </c:extLst>
          </c:dPt>
          <c:dPt>
            <c:idx val="4"/>
            <c:bubble3D val="0"/>
            <c:spPr>
              <a:ln w="34925" cap="rnd">
                <a:solidFill>
                  <a:schemeClr val="accent1">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3-81AA-48A1-9394-21AAFEB3E55B}"/>
              </c:ext>
            </c:extLst>
          </c:dPt>
          <c:dPt>
            <c:idx val="5"/>
            <c:bubble3D val="0"/>
            <c:spPr>
              <a:ln w="34925" cap="rnd">
                <a:solidFill>
                  <a:schemeClr val="accent1">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5-81AA-48A1-9394-21AAFEB3E55B}"/>
              </c:ext>
            </c:extLst>
          </c:dPt>
          <c:dPt>
            <c:idx val="6"/>
            <c:bubble3D val="0"/>
            <c:spPr>
              <a:ln w="34925" cap="rnd">
                <a:solidFill>
                  <a:schemeClr val="accent1">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7-81AA-48A1-9394-21AAFEB3E55B}"/>
              </c:ext>
            </c:extLst>
          </c:dPt>
          <c:dPt>
            <c:idx val="7"/>
            <c:bubble3D val="0"/>
            <c:spPr>
              <a:ln w="34925" cap="rnd">
                <a:solidFill>
                  <a:schemeClr val="accent1">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9-81AA-48A1-9394-21AAFEB3E55B}"/>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Roboto" panose="02000000000000000000" pitchFamily="2" charset="0"/>
                    <a:ea typeface="Roboto" panose="02000000000000000000" pitchFamily="2" charset="0"/>
                    <a:cs typeface="+mn-cs"/>
                  </a:defRPr>
                </a:pPr>
                <a:endParaRPr lang="et-EE"/>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Leht1!$B$2:$I$2</c:f>
              <c:numCache>
                <c:formatCode>General</c:formatCode>
                <c:ptCount val="8"/>
                <c:pt idx="0">
                  <c:v>2015</c:v>
                </c:pt>
                <c:pt idx="1">
                  <c:v>2016</c:v>
                </c:pt>
                <c:pt idx="2">
                  <c:v>2017</c:v>
                </c:pt>
                <c:pt idx="3">
                  <c:v>2018</c:v>
                </c:pt>
                <c:pt idx="4">
                  <c:v>2019</c:v>
                </c:pt>
                <c:pt idx="5">
                  <c:v>2020</c:v>
                </c:pt>
                <c:pt idx="6">
                  <c:v>2021</c:v>
                </c:pt>
                <c:pt idx="7">
                  <c:v>2022</c:v>
                </c:pt>
              </c:numCache>
            </c:numRef>
          </c:cat>
          <c:val>
            <c:numRef>
              <c:f>Leht1!$B$3:$I$3</c:f>
              <c:numCache>
                <c:formatCode>#,##0</c:formatCode>
                <c:ptCount val="8"/>
                <c:pt idx="0">
                  <c:v>8932</c:v>
                </c:pt>
                <c:pt idx="1">
                  <c:v>9665</c:v>
                </c:pt>
                <c:pt idx="2">
                  <c:v>12359</c:v>
                </c:pt>
                <c:pt idx="3">
                  <c:v>12201</c:v>
                </c:pt>
                <c:pt idx="4">
                  <c:v>12883</c:v>
                </c:pt>
                <c:pt idx="5">
                  <c:v>13257</c:v>
                </c:pt>
                <c:pt idx="6">
                  <c:v>13581</c:v>
                </c:pt>
                <c:pt idx="7">
                  <c:v>13862</c:v>
                </c:pt>
              </c:numCache>
            </c:numRef>
          </c:val>
          <c:smooth val="0"/>
          <c:extLst xmlns:c16r2="http://schemas.microsoft.com/office/drawing/2015/06/chart">
            <c:ext xmlns:c16="http://schemas.microsoft.com/office/drawing/2014/chart" uri="{C3380CC4-5D6E-409C-BE32-E72D297353CC}">
              <c16:uniqueId val="{0000000A-81AA-48A1-9394-21AAFEB3E55B}"/>
            </c:ext>
          </c:extLst>
        </c:ser>
        <c:ser>
          <c:idx val="1"/>
          <c:order val="1"/>
          <c:tx>
            <c:strRef>
              <c:f>Leht1!$A$4</c:f>
              <c:strCache>
                <c:ptCount val="1"/>
                <c:pt idx="0">
                  <c:v>Täiskasvanud</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dPt>
            <c:idx val="3"/>
            <c:bubble3D val="0"/>
            <c:spPr>
              <a:ln w="34925" cap="rnd">
                <a:solidFill>
                  <a:schemeClr val="accent2">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C-81AA-48A1-9394-21AAFEB3E55B}"/>
              </c:ext>
            </c:extLst>
          </c:dPt>
          <c:dPt>
            <c:idx val="4"/>
            <c:bubble3D val="0"/>
            <c:spPr>
              <a:ln w="34925" cap="rnd">
                <a:solidFill>
                  <a:schemeClr val="accent2">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E-81AA-48A1-9394-21AAFEB3E55B}"/>
              </c:ext>
            </c:extLst>
          </c:dPt>
          <c:dPt>
            <c:idx val="5"/>
            <c:bubble3D val="0"/>
            <c:spPr>
              <a:ln w="34925" cap="rnd">
                <a:solidFill>
                  <a:schemeClr val="accent2">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10-81AA-48A1-9394-21AAFEB3E55B}"/>
              </c:ext>
            </c:extLst>
          </c:dPt>
          <c:dPt>
            <c:idx val="6"/>
            <c:bubble3D val="0"/>
            <c:spPr>
              <a:ln w="34925" cap="rnd">
                <a:solidFill>
                  <a:schemeClr val="accent2">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12-81AA-48A1-9394-21AAFEB3E55B}"/>
              </c:ext>
            </c:extLst>
          </c:dPt>
          <c:dPt>
            <c:idx val="7"/>
            <c:bubble3D val="0"/>
            <c:spPr>
              <a:ln w="34925" cap="rnd">
                <a:solidFill>
                  <a:schemeClr val="accent2">
                    <a:lumMod val="75000"/>
                  </a:schemeClr>
                </a:solidFill>
                <a:round/>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14-81AA-48A1-9394-21AAFEB3E55B}"/>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Roboto" panose="02000000000000000000" pitchFamily="2" charset="0"/>
                    <a:ea typeface="Roboto" panose="02000000000000000000" pitchFamily="2" charset="0"/>
                    <a:cs typeface="+mn-cs"/>
                  </a:defRPr>
                </a:pPr>
                <a:endParaRPr lang="et-EE"/>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Leht1!$B$2:$I$2</c:f>
              <c:numCache>
                <c:formatCode>General</c:formatCode>
                <c:ptCount val="8"/>
                <c:pt idx="0">
                  <c:v>2015</c:v>
                </c:pt>
                <c:pt idx="1">
                  <c:v>2016</c:v>
                </c:pt>
                <c:pt idx="2">
                  <c:v>2017</c:v>
                </c:pt>
                <c:pt idx="3">
                  <c:v>2018</c:v>
                </c:pt>
                <c:pt idx="4">
                  <c:v>2019</c:v>
                </c:pt>
                <c:pt idx="5">
                  <c:v>2020</c:v>
                </c:pt>
                <c:pt idx="6">
                  <c:v>2021</c:v>
                </c:pt>
                <c:pt idx="7">
                  <c:v>2022</c:v>
                </c:pt>
              </c:numCache>
            </c:numRef>
          </c:cat>
          <c:val>
            <c:numRef>
              <c:f>Leht1!$B$4:$I$4</c:f>
              <c:numCache>
                <c:formatCode>#,##0</c:formatCode>
                <c:ptCount val="8"/>
                <c:pt idx="0">
                  <c:v>16004</c:v>
                </c:pt>
                <c:pt idx="1">
                  <c:v>12077</c:v>
                </c:pt>
                <c:pt idx="2">
                  <c:v>10203.5</c:v>
                </c:pt>
                <c:pt idx="3">
                  <c:v>9706</c:v>
                </c:pt>
                <c:pt idx="4">
                  <c:v>9984</c:v>
                </c:pt>
                <c:pt idx="5">
                  <c:v>9787</c:v>
                </c:pt>
                <c:pt idx="6">
                  <c:v>9653</c:v>
                </c:pt>
                <c:pt idx="7">
                  <c:v>9562</c:v>
                </c:pt>
              </c:numCache>
            </c:numRef>
          </c:val>
          <c:smooth val="0"/>
          <c:extLst xmlns:c16r2="http://schemas.microsoft.com/office/drawing/2015/06/chart">
            <c:ext xmlns:c16="http://schemas.microsoft.com/office/drawing/2014/chart" uri="{C3380CC4-5D6E-409C-BE32-E72D297353CC}">
              <c16:uniqueId val="{00000015-81AA-48A1-9394-21AAFEB3E55B}"/>
            </c:ext>
          </c:extLst>
        </c:ser>
        <c:ser>
          <c:idx val="2"/>
          <c:order val="2"/>
          <c:tx>
            <c:strRef>
              <c:f>Leht1!$A$5</c:f>
              <c:strCache>
                <c:ptCount val="1"/>
                <c:pt idx="0">
                  <c:v>Kokku</c:v>
                </c:pt>
              </c:strCache>
            </c:strRef>
          </c:tx>
          <c:spPr>
            <a:ln w="34925" cap="rnd">
              <a:solidFill>
                <a:schemeClr val="accent3"/>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Roboto" panose="02000000000000000000" pitchFamily="2" charset="0"/>
                    <a:ea typeface="Roboto" panose="02000000000000000000" pitchFamily="2" charset="0"/>
                    <a:cs typeface="+mn-cs"/>
                  </a:defRPr>
                </a:pPr>
                <a:endParaRPr lang="et-EE"/>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Leht1!$B$2:$I$2</c:f>
              <c:numCache>
                <c:formatCode>General</c:formatCode>
                <c:ptCount val="8"/>
                <c:pt idx="0">
                  <c:v>2015</c:v>
                </c:pt>
                <c:pt idx="1">
                  <c:v>2016</c:v>
                </c:pt>
                <c:pt idx="2">
                  <c:v>2017</c:v>
                </c:pt>
                <c:pt idx="3">
                  <c:v>2018</c:v>
                </c:pt>
                <c:pt idx="4">
                  <c:v>2019</c:v>
                </c:pt>
                <c:pt idx="5">
                  <c:v>2020</c:v>
                </c:pt>
                <c:pt idx="6">
                  <c:v>2021</c:v>
                </c:pt>
                <c:pt idx="7">
                  <c:v>2022</c:v>
                </c:pt>
              </c:numCache>
            </c:numRef>
          </c:cat>
          <c:val>
            <c:numRef>
              <c:f>Leht1!$B$5:$I$5</c:f>
              <c:numCache>
                <c:formatCode>#,##0</c:formatCode>
                <c:ptCount val="8"/>
                <c:pt idx="0">
                  <c:v>24936</c:v>
                </c:pt>
                <c:pt idx="1">
                  <c:v>21742</c:v>
                </c:pt>
                <c:pt idx="2">
                  <c:v>22562.5</c:v>
                </c:pt>
                <c:pt idx="3">
                  <c:v>21907</c:v>
                </c:pt>
                <c:pt idx="4">
                  <c:v>22867</c:v>
                </c:pt>
                <c:pt idx="5">
                  <c:v>23044</c:v>
                </c:pt>
                <c:pt idx="6">
                  <c:v>23234</c:v>
                </c:pt>
                <c:pt idx="7">
                  <c:v>23424</c:v>
                </c:pt>
              </c:numCache>
            </c:numRef>
          </c:val>
          <c:smooth val="0"/>
          <c:extLst xmlns:c16r2="http://schemas.microsoft.com/office/drawing/2015/06/chart">
            <c:ext xmlns:c16="http://schemas.microsoft.com/office/drawing/2014/chart" uri="{C3380CC4-5D6E-409C-BE32-E72D297353CC}">
              <c16:uniqueId val="{00000014-9137-4BCA-A0A0-DD3781B1B25E}"/>
            </c:ext>
          </c:extLst>
        </c:ser>
        <c:dLbls>
          <c:dLblPos val="t"/>
          <c:showLegendKey val="0"/>
          <c:showVal val="1"/>
          <c:showCatName val="0"/>
          <c:showSerName val="0"/>
          <c:showPercent val="0"/>
          <c:showBubbleSize val="0"/>
        </c:dLbls>
        <c:marker val="1"/>
        <c:smooth val="0"/>
        <c:axId val="34789248"/>
        <c:axId val="34790784"/>
      </c:lineChart>
      <c:catAx>
        <c:axId val="3478924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Roboto" panose="02000000000000000000" pitchFamily="2" charset="0"/>
                <a:ea typeface="Roboto" panose="02000000000000000000" pitchFamily="2" charset="0"/>
                <a:cs typeface="+mn-cs"/>
              </a:defRPr>
            </a:pPr>
            <a:endParaRPr lang="et-EE"/>
          </a:p>
        </c:txPr>
        <c:crossAx val="34790784"/>
        <c:crosses val="autoZero"/>
        <c:auto val="1"/>
        <c:lblAlgn val="ctr"/>
        <c:lblOffset val="100"/>
        <c:noMultiLvlLbl val="0"/>
      </c:catAx>
      <c:valAx>
        <c:axId val="347907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Roboto" panose="02000000000000000000" pitchFamily="2" charset="0"/>
                <a:ea typeface="Roboto" panose="02000000000000000000" pitchFamily="2" charset="0"/>
                <a:cs typeface="+mn-cs"/>
              </a:defRPr>
            </a:pPr>
            <a:endParaRPr lang="et-EE"/>
          </a:p>
        </c:txPr>
        <c:crossAx val="347892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Roboto" panose="02000000000000000000" pitchFamily="2" charset="0"/>
              <a:ea typeface="Roboto" panose="02000000000000000000" pitchFamily="2" charset="0"/>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t-EE" b="0" dirty="0" smtClean="0">
                <a:latin typeface="Roboto" panose="02000000000000000000" pitchFamily="2" charset="0"/>
                <a:ea typeface="Roboto" panose="02000000000000000000" pitchFamily="2" charset="0"/>
              </a:rPr>
              <a:t>Vanaduspensioniealistele määratud puuded</a:t>
            </a:r>
            <a:r>
              <a:rPr lang="et-EE" b="0" baseline="0" dirty="0" smtClean="0">
                <a:latin typeface="Roboto" panose="02000000000000000000" pitchFamily="2" charset="0"/>
                <a:ea typeface="Roboto" panose="02000000000000000000" pitchFamily="2" charset="0"/>
              </a:rPr>
              <a:t> </a:t>
            </a:r>
            <a:r>
              <a:rPr lang="et-EE" b="0" baseline="0" dirty="0">
                <a:latin typeface="Roboto" panose="02000000000000000000" pitchFamily="2" charset="0"/>
                <a:ea typeface="Roboto" panose="02000000000000000000" pitchFamily="2" charset="0"/>
              </a:rPr>
              <a:t>2009-2017</a:t>
            </a:r>
            <a:endParaRPr lang="et-EE" b="0" dirty="0">
              <a:latin typeface="Roboto" panose="02000000000000000000" pitchFamily="2" charset="0"/>
              <a:ea typeface="Roboto" panose="02000000000000000000" pitchFamily="2" charset="0"/>
            </a:endParaRPr>
          </a:p>
        </c:rich>
      </c:tx>
      <c:layout/>
      <c:overlay val="0"/>
      <c:spPr>
        <a:noFill/>
        <a:ln>
          <a:noFill/>
        </a:ln>
        <a:effectLst/>
      </c:spPr>
    </c:title>
    <c:autoTitleDeleted val="0"/>
    <c:plotArea>
      <c:layout/>
      <c:barChart>
        <c:barDir val="col"/>
        <c:grouping val="clustered"/>
        <c:varyColors val="0"/>
        <c:ser>
          <c:idx val="0"/>
          <c:order val="0"/>
          <c:tx>
            <c:strRef>
              <c:f>Leht4!$A$3</c:f>
              <c:strCache>
                <c:ptCount val="1"/>
                <c:pt idx="0">
                  <c:v>Puuet ei tuvastatud</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Leht4!$B$2:$J$2</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Leht4!$B$3:$J$3</c:f>
              <c:numCache>
                <c:formatCode>General</c:formatCode>
                <c:ptCount val="9"/>
                <c:pt idx="0">
                  <c:v>378</c:v>
                </c:pt>
                <c:pt idx="1">
                  <c:v>475</c:v>
                </c:pt>
                <c:pt idx="2">
                  <c:v>620</c:v>
                </c:pt>
                <c:pt idx="3">
                  <c:v>681</c:v>
                </c:pt>
                <c:pt idx="4">
                  <c:v>696</c:v>
                </c:pt>
                <c:pt idx="5">
                  <c:v>467</c:v>
                </c:pt>
                <c:pt idx="6">
                  <c:v>505</c:v>
                </c:pt>
                <c:pt idx="7">
                  <c:v>463</c:v>
                </c:pt>
                <c:pt idx="8">
                  <c:v>24</c:v>
                </c:pt>
              </c:numCache>
            </c:numRef>
          </c:val>
          <c:extLst xmlns:c16r2="http://schemas.microsoft.com/office/drawing/2015/06/chart">
            <c:ext xmlns:c16="http://schemas.microsoft.com/office/drawing/2014/chart" uri="{C3380CC4-5D6E-409C-BE32-E72D297353CC}">
              <c16:uniqueId val="{00000000-4213-4262-AB71-99BDDB312842}"/>
            </c:ext>
          </c:extLst>
        </c:ser>
        <c:ser>
          <c:idx val="1"/>
          <c:order val="1"/>
          <c:tx>
            <c:strRef>
              <c:f>Leht4!$A$4</c:f>
              <c:strCache>
                <c:ptCount val="1"/>
                <c:pt idx="0">
                  <c:v>Keskmine</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Leht4!$B$2:$J$2</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Leht4!$B$4:$J$4</c:f>
              <c:numCache>
                <c:formatCode>General</c:formatCode>
                <c:ptCount val="9"/>
                <c:pt idx="0">
                  <c:v>4546</c:v>
                </c:pt>
                <c:pt idx="1">
                  <c:v>5890</c:v>
                </c:pt>
                <c:pt idx="2">
                  <c:v>6436</c:v>
                </c:pt>
                <c:pt idx="3">
                  <c:v>6196</c:v>
                </c:pt>
                <c:pt idx="4">
                  <c:v>6423</c:v>
                </c:pt>
                <c:pt idx="5">
                  <c:v>5648</c:v>
                </c:pt>
                <c:pt idx="6">
                  <c:v>6373</c:v>
                </c:pt>
                <c:pt idx="7">
                  <c:v>6807</c:v>
                </c:pt>
                <c:pt idx="8">
                  <c:v>1263</c:v>
                </c:pt>
              </c:numCache>
            </c:numRef>
          </c:val>
          <c:extLst xmlns:c16r2="http://schemas.microsoft.com/office/drawing/2015/06/chart">
            <c:ext xmlns:c16="http://schemas.microsoft.com/office/drawing/2014/chart" uri="{C3380CC4-5D6E-409C-BE32-E72D297353CC}">
              <c16:uniqueId val="{00000001-4213-4262-AB71-99BDDB312842}"/>
            </c:ext>
          </c:extLst>
        </c:ser>
        <c:ser>
          <c:idx val="2"/>
          <c:order val="2"/>
          <c:tx>
            <c:strRef>
              <c:f>Leht4!$A$5</c:f>
              <c:strCache>
                <c:ptCount val="1"/>
                <c:pt idx="0">
                  <c:v>Raske</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Leht4!$B$2:$J$2</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Leht4!$B$5:$J$5</c:f>
              <c:numCache>
                <c:formatCode>General</c:formatCode>
                <c:ptCount val="9"/>
                <c:pt idx="0">
                  <c:v>9030</c:v>
                </c:pt>
                <c:pt idx="1">
                  <c:v>10739</c:v>
                </c:pt>
                <c:pt idx="2">
                  <c:v>12790</c:v>
                </c:pt>
                <c:pt idx="3">
                  <c:v>12891</c:v>
                </c:pt>
                <c:pt idx="4">
                  <c:v>12139</c:v>
                </c:pt>
                <c:pt idx="5">
                  <c:v>11686</c:v>
                </c:pt>
                <c:pt idx="6">
                  <c:v>13308</c:v>
                </c:pt>
                <c:pt idx="7">
                  <c:v>15413</c:v>
                </c:pt>
                <c:pt idx="8">
                  <c:v>3510</c:v>
                </c:pt>
              </c:numCache>
            </c:numRef>
          </c:val>
          <c:extLst xmlns:c16r2="http://schemas.microsoft.com/office/drawing/2015/06/chart">
            <c:ext xmlns:c16="http://schemas.microsoft.com/office/drawing/2014/chart" uri="{C3380CC4-5D6E-409C-BE32-E72D297353CC}">
              <c16:uniqueId val="{00000002-4213-4262-AB71-99BDDB312842}"/>
            </c:ext>
          </c:extLst>
        </c:ser>
        <c:ser>
          <c:idx val="3"/>
          <c:order val="3"/>
          <c:tx>
            <c:strRef>
              <c:f>Leht4!$A$6</c:f>
              <c:strCache>
                <c:ptCount val="1"/>
                <c:pt idx="0">
                  <c:v>Sügav</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Leht4!$B$2:$J$2</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Leht4!$B$6:$J$6</c:f>
              <c:numCache>
                <c:formatCode>General</c:formatCode>
                <c:ptCount val="9"/>
                <c:pt idx="0">
                  <c:v>2953</c:v>
                </c:pt>
                <c:pt idx="1">
                  <c:v>3225</c:v>
                </c:pt>
                <c:pt idx="2">
                  <c:v>3823</c:v>
                </c:pt>
                <c:pt idx="3">
                  <c:v>3986</c:v>
                </c:pt>
                <c:pt idx="4">
                  <c:v>3284</c:v>
                </c:pt>
                <c:pt idx="5">
                  <c:v>3115</c:v>
                </c:pt>
                <c:pt idx="6">
                  <c:v>3643</c:v>
                </c:pt>
                <c:pt idx="7">
                  <c:v>4256</c:v>
                </c:pt>
                <c:pt idx="8">
                  <c:v>1078</c:v>
                </c:pt>
              </c:numCache>
            </c:numRef>
          </c:val>
          <c:extLst xmlns:c16r2="http://schemas.microsoft.com/office/drawing/2015/06/chart">
            <c:ext xmlns:c16="http://schemas.microsoft.com/office/drawing/2014/chart" uri="{C3380CC4-5D6E-409C-BE32-E72D297353CC}">
              <c16:uniqueId val="{00000003-4213-4262-AB71-99BDDB312842}"/>
            </c:ext>
          </c:extLst>
        </c:ser>
        <c:dLbls>
          <c:showLegendKey val="0"/>
          <c:showVal val="0"/>
          <c:showCatName val="0"/>
          <c:showSerName val="0"/>
          <c:showPercent val="0"/>
          <c:showBubbleSize val="0"/>
        </c:dLbls>
        <c:gapWidth val="150"/>
        <c:axId val="95168000"/>
        <c:axId val="95169536"/>
      </c:barChart>
      <c:catAx>
        <c:axId val="9516800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Roboto" panose="02000000000000000000" pitchFamily="2" charset="0"/>
                <a:ea typeface="Roboto" panose="02000000000000000000" pitchFamily="2" charset="0"/>
                <a:cs typeface="+mn-cs"/>
              </a:defRPr>
            </a:pPr>
            <a:endParaRPr lang="et-EE"/>
          </a:p>
        </c:txPr>
        <c:crossAx val="95169536"/>
        <c:crosses val="autoZero"/>
        <c:auto val="1"/>
        <c:lblAlgn val="ctr"/>
        <c:lblOffset val="100"/>
        <c:noMultiLvlLbl val="0"/>
      </c:catAx>
      <c:valAx>
        <c:axId val="95169536"/>
        <c:scaling>
          <c:orientation val="minMax"/>
          <c:max val="18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Roboto" panose="02000000000000000000" pitchFamily="2" charset="0"/>
                <a:ea typeface="Roboto" panose="02000000000000000000" pitchFamily="2" charset="0"/>
                <a:cs typeface="+mn-cs"/>
              </a:defRPr>
            </a:pPr>
            <a:endParaRPr lang="et-EE"/>
          </a:p>
        </c:txPr>
        <c:crossAx val="951680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Roboto" panose="02000000000000000000" pitchFamily="2" charset="0"/>
              <a:ea typeface="Roboto" panose="02000000000000000000" pitchFamily="2" charset="0"/>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t-EE" b="0" dirty="0" smtClean="0">
                <a:latin typeface="Roboto" panose="02000000000000000000" pitchFamily="2" charset="0"/>
                <a:ea typeface="Roboto" panose="02000000000000000000" pitchFamily="2" charset="0"/>
              </a:rPr>
              <a:t>Tööealistele määratud puuded</a:t>
            </a:r>
            <a:r>
              <a:rPr lang="et-EE" b="0" baseline="0" dirty="0" smtClean="0">
                <a:latin typeface="Roboto" panose="02000000000000000000" pitchFamily="2" charset="0"/>
                <a:ea typeface="Roboto" panose="02000000000000000000" pitchFamily="2" charset="0"/>
              </a:rPr>
              <a:t> 2009-2017</a:t>
            </a:r>
            <a:endParaRPr lang="et-EE" b="0" dirty="0">
              <a:latin typeface="Roboto" panose="02000000000000000000" pitchFamily="2" charset="0"/>
              <a:ea typeface="Roboto" panose="02000000000000000000" pitchFamily="2" charset="0"/>
            </a:endParaRPr>
          </a:p>
        </c:rich>
      </c:tx>
      <c:layout/>
      <c:overlay val="0"/>
      <c:spPr>
        <a:noFill/>
        <a:ln>
          <a:noFill/>
        </a:ln>
        <a:effectLst/>
      </c:spPr>
    </c:title>
    <c:autoTitleDeleted val="0"/>
    <c:plotArea>
      <c:layout/>
      <c:barChart>
        <c:barDir val="col"/>
        <c:grouping val="clustered"/>
        <c:varyColors val="0"/>
        <c:ser>
          <c:idx val="0"/>
          <c:order val="0"/>
          <c:tx>
            <c:strRef>
              <c:f>Leht4!$A$8</c:f>
              <c:strCache>
                <c:ptCount val="1"/>
                <c:pt idx="0">
                  <c:v>Puuet ei tuvastatud</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Leht4!$B$7:$J$7</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Leht4!$B$8:$J$8</c:f>
              <c:numCache>
                <c:formatCode>General</c:formatCode>
                <c:ptCount val="9"/>
                <c:pt idx="0">
                  <c:v>6321</c:v>
                </c:pt>
                <c:pt idx="1">
                  <c:v>7698</c:v>
                </c:pt>
                <c:pt idx="2">
                  <c:v>9056</c:v>
                </c:pt>
                <c:pt idx="3">
                  <c:v>9982</c:v>
                </c:pt>
                <c:pt idx="4">
                  <c:v>10348</c:v>
                </c:pt>
                <c:pt idx="5">
                  <c:v>9634</c:v>
                </c:pt>
                <c:pt idx="6">
                  <c:v>10494</c:v>
                </c:pt>
                <c:pt idx="7">
                  <c:v>11336</c:v>
                </c:pt>
                <c:pt idx="8">
                  <c:v>1373</c:v>
                </c:pt>
              </c:numCache>
            </c:numRef>
          </c:val>
          <c:extLst xmlns:c16r2="http://schemas.microsoft.com/office/drawing/2015/06/chart">
            <c:ext xmlns:c16="http://schemas.microsoft.com/office/drawing/2014/chart" uri="{C3380CC4-5D6E-409C-BE32-E72D297353CC}">
              <c16:uniqueId val="{00000000-9AFD-48B0-9983-47B373F3B4CA}"/>
            </c:ext>
          </c:extLst>
        </c:ser>
        <c:ser>
          <c:idx val="1"/>
          <c:order val="1"/>
          <c:tx>
            <c:strRef>
              <c:f>Leht4!$A$9</c:f>
              <c:strCache>
                <c:ptCount val="1"/>
                <c:pt idx="0">
                  <c:v>Keskmine</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Leht4!$B$7:$J$7</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Leht4!$B$9:$J$9</c:f>
              <c:numCache>
                <c:formatCode>General</c:formatCode>
                <c:ptCount val="9"/>
                <c:pt idx="0">
                  <c:v>14079</c:v>
                </c:pt>
                <c:pt idx="1">
                  <c:v>14838</c:v>
                </c:pt>
                <c:pt idx="2">
                  <c:v>14704</c:v>
                </c:pt>
                <c:pt idx="3">
                  <c:v>13665</c:v>
                </c:pt>
                <c:pt idx="4">
                  <c:v>14744</c:v>
                </c:pt>
                <c:pt idx="5">
                  <c:v>15262</c:v>
                </c:pt>
                <c:pt idx="6">
                  <c:v>16101</c:v>
                </c:pt>
                <c:pt idx="7">
                  <c:v>16311</c:v>
                </c:pt>
                <c:pt idx="8">
                  <c:v>3178</c:v>
                </c:pt>
              </c:numCache>
            </c:numRef>
          </c:val>
          <c:extLst xmlns:c16r2="http://schemas.microsoft.com/office/drawing/2015/06/chart">
            <c:ext xmlns:c16="http://schemas.microsoft.com/office/drawing/2014/chart" uri="{C3380CC4-5D6E-409C-BE32-E72D297353CC}">
              <c16:uniqueId val="{00000001-9AFD-48B0-9983-47B373F3B4CA}"/>
            </c:ext>
          </c:extLst>
        </c:ser>
        <c:ser>
          <c:idx val="2"/>
          <c:order val="2"/>
          <c:tx>
            <c:strRef>
              <c:f>Leht4!$A$10</c:f>
              <c:strCache>
                <c:ptCount val="1"/>
                <c:pt idx="0">
                  <c:v>Raske</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Leht4!$B$7:$J$7</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Leht4!$B$10:$J$10</c:f>
              <c:numCache>
                <c:formatCode>General</c:formatCode>
                <c:ptCount val="9"/>
                <c:pt idx="0">
                  <c:v>13713</c:v>
                </c:pt>
                <c:pt idx="1">
                  <c:v>12477</c:v>
                </c:pt>
                <c:pt idx="2">
                  <c:v>11689</c:v>
                </c:pt>
                <c:pt idx="3">
                  <c:v>9540</c:v>
                </c:pt>
                <c:pt idx="4">
                  <c:v>9253</c:v>
                </c:pt>
                <c:pt idx="5">
                  <c:v>9430</c:v>
                </c:pt>
                <c:pt idx="6">
                  <c:v>9316</c:v>
                </c:pt>
                <c:pt idx="7">
                  <c:v>8769</c:v>
                </c:pt>
                <c:pt idx="8">
                  <c:v>1336</c:v>
                </c:pt>
              </c:numCache>
            </c:numRef>
          </c:val>
          <c:extLst xmlns:c16r2="http://schemas.microsoft.com/office/drawing/2015/06/chart">
            <c:ext xmlns:c16="http://schemas.microsoft.com/office/drawing/2014/chart" uri="{C3380CC4-5D6E-409C-BE32-E72D297353CC}">
              <c16:uniqueId val="{00000002-9AFD-48B0-9983-47B373F3B4CA}"/>
            </c:ext>
          </c:extLst>
        </c:ser>
        <c:ser>
          <c:idx val="3"/>
          <c:order val="3"/>
          <c:tx>
            <c:strRef>
              <c:f>Leht4!$A$11</c:f>
              <c:strCache>
                <c:ptCount val="1"/>
                <c:pt idx="0">
                  <c:v>Sügav</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Leht4!$B$7:$J$7</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Leht4!$B$11:$J$11</c:f>
              <c:numCache>
                <c:formatCode>General</c:formatCode>
                <c:ptCount val="9"/>
                <c:pt idx="0">
                  <c:v>2894</c:v>
                </c:pt>
                <c:pt idx="1">
                  <c:v>2255</c:v>
                </c:pt>
                <c:pt idx="2">
                  <c:v>2257</c:v>
                </c:pt>
                <c:pt idx="3">
                  <c:v>1886</c:v>
                </c:pt>
                <c:pt idx="4">
                  <c:v>1589</c:v>
                </c:pt>
                <c:pt idx="5">
                  <c:v>1124</c:v>
                </c:pt>
                <c:pt idx="6">
                  <c:v>1630</c:v>
                </c:pt>
                <c:pt idx="7">
                  <c:v>1693</c:v>
                </c:pt>
                <c:pt idx="8">
                  <c:v>445</c:v>
                </c:pt>
              </c:numCache>
            </c:numRef>
          </c:val>
          <c:extLst xmlns:c16r2="http://schemas.microsoft.com/office/drawing/2015/06/chart">
            <c:ext xmlns:c16="http://schemas.microsoft.com/office/drawing/2014/chart" uri="{C3380CC4-5D6E-409C-BE32-E72D297353CC}">
              <c16:uniqueId val="{00000003-9AFD-48B0-9983-47B373F3B4CA}"/>
            </c:ext>
          </c:extLst>
        </c:ser>
        <c:dLbls>
          <c:showLegendKey val="0"/>
          <c:showVal val="0"/>
          <c:showCatName val="0"/>
          <c:showSerName val="0"/>
          <c:showPercent val="0"/>
          <c:showBubbleSize val="0"/>
        </c:dLbls>
        <c:gapWidth val="150"/>
        <c:axId val="95218688"/>
        <c:axId val="95224576"/>
      </c:barChart>
      <c:catAx>
        <c:axId val="9521868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crossAx val="95224576"/>
        <c:crosses val="autoZero"/>
        <c:auto val="1"/>
        <c:lblAlgn val="ctr"/>
        <c:lblOffset val="100"/>
        <c:noMultiLvlLbl val="0"/>
      </c:catAx>
      <c:valAx>
        <c:axId val="952245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crossAx val="952186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t-EE" sz="1600" dirty="0" smtClean="0">
                <a:latin typeface="Roboto" panose="02000000000000000000" pitchFamily="2" charset="0"/>
                <a:ea typeface="Roboto" panose="02000000000000000000" pitchFamily="2" charset="0"/>
              </a:rPr>
              <a:t>Lastele</a:t>
            </a:r>
            <a:r>
              <a:rPr lang="et-EE" sz="1600" baseline="0" dirty="0" smtClean="0">
                <a:latin typeface="Roboto" panose="02000000000000000000" pitchFamily="2" charset="0"/>
                <a:ea typeface="Roboto" panose="02000000000000000000" pitchFamily="2" charset="0"/>
              </a:rPr>
              <a:t> määratud puuded </a:t>
            </a:r>
            <a:r>
              <a:rPr lang="et-EE" sz="1600" baseline="0" dirty="0">
                <a:latin typeface="Roboto" panose="02000000000000000000" pitchFamily="2" charset="0"/>
                <a:ea typeface="Roboto" panose="02000000000000000000" pitchFamily="2" charset="0"/>
              </a:rPr>
              <a:t>2009-2017</a:t>
            </a:r>
            <a:endParaRPr lang="et-EE" sz="1600" dirty="0">
              <a:latin typeface="Roboto" panose="02000000000000000000" pitchFamily="2" charset="0"/>
              <a:ea typeface="Roboto" panose="02000000000000000000" pitchFamily="2" charset="0"/>
            </a:endParaRPr>
          </a:p>
        </c:rich>
      </c:tx>
      <c:layout/>
      <c:overlay val="0"/>
      <c:spPr>
        <a:noFill/>
        <a:ln>
          <a:noFill/>
        </a:ln>
        <a:effectLst/>
      </c:spPr>
    </c:title>
    <c:autoTitleDeleted val="0"/>
    <c:plotArea>
      <c:layout/>
      <c:barChart>
        <c:barDir val="col"/>
        <c:grouping val="clustered"/>
        <c:varyColors val="0"/>
        <c:ser>
          <c:idx val="0"/>
          <c:order val="0"/>
          <c:tx>
            <c:strRef>
              <c:f>Leht4!$A$13</c:f>
              <c:strCache>
                <c:ptCount val="1"/>
                <c:pt idx="0">
                  <c:v>Puuet ei tuvastatud</c:v>
                </c:pt>
              </c:strCache>
            </c:strRef>
          </c:tx>
          <c:spPr>
            <a:solidFill>
              <a:schemeClr val="accent1"/>
            </a:solidFill>
            <a:ln>
              <a:noFill/>
            </a:ln>
            <a:effectLst/>
          </c:spPr>
          <c:invertIfNegative val="0"/>
          <c:cat>
            <c:strRef>
              <c:f>Leht4!$B$12:$J$12</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Leht4!$B$13:$J$13</c:f>
              <c:numCache>
                <c:formatCode>General</c:formatCode>
                <c:ptCount val="9"/>
                <c:pt idx="0">
                  <c:v>162</c:v>
                </c:pt>
                <c:pt idx="1">
                  <c:v>200</c:v>
                </c:pt>
                <c:pt idx="2">
                  <c:v>305</c:v>
                </c:pt>
                <c:pt idx="3">
                  <c:v>346</c:v>
                </c:pt>
                <c:pt idx="4">
                  <c:v>388</c:v>
                </c:pt>
                <c:pt idx="5">
                  <c:v>374</c:v>
                </c:pt>
                <c:pt idx="6">
                  <c:v>391</c:v>
                </c:pt>
                <c:pt idx="7">
                  <c:v>417</c:v>
                </c:pt>
                <c:pt idx="8">
                  <c:v>12</c:v>
                </c:pt>
              </c:numCache>
            </c:numRef>
          </c:val>
          <c:extLst xmlns:c16r2="http://schemas.microsoft.com/office/drawing/2015/06/chart">
            <c:ext xmlns:c16="http://schemas.microsoft.com/office/drawing/2014/chart" uri="{C3380CC4-5D6E-409C-BE32-E72D297353CC}">
              <c16:uniqueId val="{00000000-1AA3-43BD-BDFB-ABFC17D676D3}"/>
            </c:ext>
          </c:extLst>
        </c:ser>
        <c:ser>
          <c:idx val="1"/>
          <c:order val="1"/>
          <c:tx>
            <c:strRef>
              <c:f>Leht4!$A$14</c:f>
              <c:strCache>
                <c:ptCount val="1"/>
                <c:pt idx="0">
                  <c:v>Keskmine</c:v>
                </c:pt>
              </c:strCache>
            </c:strRef>
          </c:tx>
          <c:spPr>
            <a:solidFill>
              <a:schemeClr val="accent2"/>
            </a:solidFill>
            <a:ln>
              <a:noFill/>
            </a:ln>
            <a:effectLst/>
          </c:spPr>
          <c:invertIfNegative val="0"/>
          <c:cat>
            <c:strRef>
              <c:f>Leht4!$B$12:$J$12</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Leht4!$B$14:$J$14</c:f>
              <c:numCache>
                <c:formatCode>General</c:formatCode>
                <c:ptCount val="9"/>
                <c:pt idx="0">
                  <c:v>1359</c:v>
                </c:pt>
                <c:pt idx="1">
                  <c:v>1827</c:v>
                </c:pt>
                <c:pt idx="2">
                  <c:v>1643</c:v>
                </c:pt>
                <c:pt idx="3">
                  <c:v>1875</c:v>
                </c:pt>
                <c:pt idx="4">
                  <c:v>2410</c:v>
                </c:pt>
                <c:pt idx="5">
                  <c:v>2520</c:v>
                </c:pt>
                <c:pt idx="6">
                  <c:v>2451</c:v>
                </c:pt>
                <c:pt idx="7">
                  <c:v>2715</c:v>
                </c:pt>
                <c:pt idx="8">
                  <c:v>585</c:v>
                </c:pt>
              </c:numCache>
            </c:numRef>
          </c:val>
          <c:extLst xmlns:c16r2="http://schemas.microsoft.com/office/drawing/2015/06/chart">
            <c:ext xmlns:c16="http://schemas.microsoft.com/office/drawing/2014/chart" uri="{C3380CC4-5D6E-409C-BE32-E72D297353CC}">
              <c16:uniqueId val="{00000001-1AA3-43BD-BDFB-ABFC17D676D3}"/>
            </c:ext>
          </c:extLst>
        </c:ser>
        <c:ser>
          <c:idx val="2"/>
          <c:order val="2"/>
          <c:tx>
            <c:strRef>
              <c:f>Leht4!$A$15</c:f>
              <c:strCache>
                <c:ptCount val="1"/>
                <c:pt idx="0">
                  <c:v>Raske</c:v>
                </c:pt>
              </c:strCache>
            </c:strRef>
          </c:tx>
          <c:spPr>
            <a:solidFill>
              <a:schemeClr val="accent3"/>
            </a:solidFill>
            <a:ln>
              <a:noFill/>
            </a:ln>
            <a:effectLst/>
          </c:spPr>
          <c:invertIfNegative val="0"/>
          <c:cat>
            <c:strRef>
              <c:f>Leht4!$B$12:$J$12</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Leht4!$B$15:$J$15</c:f>
              <c:numCache>
                <c:formatCode>General</c:formatCode>
                <c:ptCount val="9"/>
                <c:pt idx="0">
                  <c:v>2090</c:v>
                </c:pt>
                <c:pt idx="1">
                  <c:v>2294</c:v>
                </c:pt>
                <c:pt idx="2">
                  <c:v>2185</c:v>
                </c:pt>
                <c:pt idx="3">
                  <c:v>2243</c:v>
                </c:pt>
                <c:pt idx="4">
                  <c:v>2705</c:v>
                </c:pt>
                <c:pt idx="5">
                  <c:v>2791</c:v>
                </c:pt>
                <c:pt idx="6">
                  <c:v>3074</c:v>
                </c:pt>
                <c:pt idx="7">
                  <c:v>3343</c:v>
                </c:pt>
                <c:pt idx="8">
                  <c:v>770</c:v>
                </c:pt>
              </c:numCache>
            </c:numRef>
          </c:val>
          <c:extLst xmlns:c16r2="http://schemas.microsoft.com/office/drawing/2015/06/chart">
            <c:ext xmlns:c16="http://schemas.microsoft.com/office/drawing/2014/chart" uri="{C3380CC4-5D6E-409C-BE32-E72D297353CC}">
              <c16:uniqueId val="{00000002-1AA3-43BD-BDFB-ABFC17D676D3}"/>
            </c:ext>
          </c:extLst>
        </c:ser>
        <c:ser>
          <c:idx val="3"/>
          <c:order val="3"/>
          <c:tx>
            <c:strRef>
              <c:f>Leht4!$A$16</c:f>
              <c:strCache>
                <c:ptCount val="1"/>
                <c:pt idx="0">
                  <c:v>Sügav</c:v>
                </c:pt>
              </c:strCache>
            </c:strRef>
          </c:tx>
          <c:spPr>
            <a:solidFill>
              <a:schemeClr val="accent4"/>
            </a:solidFill>
            <a:ln>
              <a:noFill/>
            </a:ln>
            <a:effectLst/>
          </c:spPr>
          <c:invertIfNegative val="0"/>
          <c:cat>
            <c:strRef>
              <c:f>Leht4!$B$12:$J$12</c:f>
              <c:strCache>
                <c:ptCount val="9"/>
                <c:pt idx="0">
                  <c:v>2009</c:v>
                </c:pt>
                <c:pt idx="1">
                  <c:v>2010</c:v>
                </c:pt>
                <c:pt idx="2">
                  <c:v>2011</c:v>
                </c:pt>
                <c:pt idx="3">
                  <c:v>2012</c:v>
                </c:pt>
                <c:pt idx="4">
                  <c:v>2013</c:v>
                </c:pt>
                <c:pt idx="5">
                  <c:v>2014</c:v>
                </c:pt>
                <c:pt idx="6">
                  <c:v>2015</c:v>
                </c:pt>
                <c:pt idx="7">
                  <c:v>2016</c:v>
                </c:pt>
                <c:pt idx="8">
                  <c:v>2017       (jaan-märts)</c:v>
                </c:pt>
              </c:strCache>
            </c:strRef>
          </c:cat>
          <c:val>
            <c:numRef>
              <c:f>Leht4!$B$16:$J$16</c:f>
              <c:numCache>
                <c:formatCode>General</c:formatCode>
                <c:ptCount val="9"/>
                <c:pt idx="0">
                  <c:v>420</c:v>
                </c:pt>
                <c:pt idx="1">
                  <c:v>388</c:v>
                </c:pt>
                <c:pt idx="2">
                  <c:v>329</c:v>
                </c:pt>
                <c:pt idx="3">
                  <c:v>309</c:v>
                </c:pt>
                <c:pt idx="4">
                  <c:v>375</c:v>
                </c:pt>
                <c:pt idx="5">
                  <c:v>302</c:v>
                </c:pt>
                <c:pt idx="6">
                  <c:v>315</c:v>
                </c:pt>
                <c:pt idx="7">
                  <c:v>316</c:v>
                </c:pt>
                <c:pt idx="8">
                  <c:v>86</c:v>
                </c:pt>
              </c:numCache>
            </c:numRef>
          </c:val>
          <c:extLst xmlns:c16r2="http://schemas.microsoft.com/office/drawing/2015/06/chart">
            <c:ext xmlns:c16="http://schemas.microsoft.com/office/drawing/2014/chart" uri="{C3380CC4-5D6E-409C-BE32-E72D297353CC}">
              <c16:uniqueId val="{00000003-1AA3-43BD-BDFB-ABFC17D676D3}"/>
            </c:ext>
          </c:extLst>
        </c:ser>
        <c:dLbls>
          <c:showLegendKey val="0"/>
          <c:showVal val="0"/>
          <c:showCatName val="0"/>
          <c:showSerName val="0"/>
          <c:showPercent val="0"/>
          <c:showBubbleSize val="0"/>
        </c:dLbls>
        <c:gapWidth val="150"/>
        <c:axId val="95273728"/>
        <c:axId val="95275264"/>
      </c:barChart>
      <c:catAx>
        <c:axId val="95273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crossAx val="95275264"/>
        <c:crosses val="autoZero"/>
        <c:auto val="1"/>
        <c:lblAlgn val="ctr"/>
        <c:lblOffset val="100"/>
        <c:noMultiLvlLbl val="0"/>
      </c:catAx>
      <c:valAx>
        <c:axId val="95275264"/>
        <c:scaling>
          <c:orientation val="minMax"/>
          <c:max val="18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crossAx val="952737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1AC4CB-3D64-4380-8D3E-BA244A86B09F}" type="doc">
      <dgm:prSet loTypeId="urn:microsoft.com/office/officeart/2005/8/layout/venn1" loCatId="relationship" qsTypeId="urn:microsoft.com/office/officeart/2005/8/quickstyle/simple1" qsCatId="simple" csTypeId="urn:microsoft.com/office/officeart/2005/8/colors/accent1_2" csCatId="accent1" phldr="1"/>
      <dgm:spPr/>
    </dgm:pt>
    <dgm:pt modelId="{062ABD57-DCEA-4FAB-B957-316B846AE80D}">
      <dgm:prSet phldrT="[Tekst]"/>
      <dgm:spPr>
        <a:solidFill>
          <a:schemeClr val="accent6">
            <a:lumMod val="20000"/>
            <a:lumOff val="80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t-EE" dirty="0" smtClean="0"/>
            <a:t> </a:t>
          </a:r>
          <a:endParaRPr lang="et-EE" dirty="0"/>
        </a:p>
      </dgm:t>
    </dgm:pt>
    <dgm:pt modelId="{B814776F-91DF-43CB-84CC-2BA2F1ED3054}" type="parTrans" cxnId="{57A0997F-DE1A-4798-BB06-214DF4680821}">
      <dgm:prSet/>
      <dgm:spPr/>
      <dgm:t>
        <a:bodyPr/>
        <a:lstStyle/>
        <a:p>
          <a:endParaRPr lang="et-EE"/>
        </a:p>
      </dgm:t>
    </dgm:pt>
    <dgm:pt modelId="{512346DA-CA93-4F84-9A3B-6344194E4396}" type="sibTrans" cxnId="{57A0997F-DE1A-4798-BB06-214DF4680821}">
      <dgm:prSet/>
      <dgm:spPr/>
      <dgm:t>
        <a:bodyPr/>
        <a:lstStyle/>
        <a:p>
          <a:endParaRPr lang="et-EE"/>
        </a:p>
      </dgm:t>
    </dgm:pt>
    <dgm:pt modelId="{EED2C06B-F016-4FBC-A869-A485B74FD87A}">
      <dgm:prSet phldrT="[Tekst]"/>
      <dgm:spPr>
        <a:solidFill>
          <a:schemeClr val="accent2">
            <a:lumMod val="20000"/>
            <a:lumOff val="80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t-EE" dirty="0"/>
        </a:p>
      </dgm:t>
    </dgm:pt>
    <dgm:pt modelId="{F3BE0A51-328D-4F78-836B-6AE4FDF510AA}" type="parTrans" cxnId="{C7F611BA-66C9-40DD-993C-269D4073F485}">
      <dgm:prSet/>
      <dgm:spPr/>
      <dgm:t>
        <a:bodyPr/>
        <a:lstStyle/>
        <a:p>
          <a:endParaRPr lang="et-EE"/>
        </a:p>
      </dgm:t>
    </dgm:pt>
    <dgm:pt modelId="{D6A732D2-5A99-453D-A808-2128BD8891C9}" type="sibTrans" cxnId="{C7F611BA-66C9-40DD-993C-269D4073F485}">
      <dgm:prSet/>
      <dgm:spPr/>
      <dgm:t>
        <a:bodyPr/>
        <a:lstStyle/>
        <a:p>
          <a:endParaRPr lang="et-EE"/>
        </a:p>
      </dgm:t>
    </dgm:pt>
    <dgm:pt modelId="{F9CDE91F-A971-433B-91BF-8358D97293E8}">
      <dgm:prSet phldrT="[Tekst]"/>
      <dgm:spPr>
        <a:solidFill>
          <a:schemeClr val="accent4">
            <a:lumMod val="20000"/>
            <a:lumOff val="80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t-EE" dirty="0" smtClean="0"/>
            <a:t> </a:t>
          </a:r>
          <a:endParaRPr lang="et-EE" dirty="0"/>
        </a:p>
      </dgm:t>
    </dgm:pt>
    <dgm:pt modelId="{7C578077-2F38-4AEE-93F6-98EC7D30B53F}" type="parTrans" cxnId="{F501EE7B-3B04-4F75-823B-89E45AF66238}">
      <dgm:prSet/>
      <dgm:spPr/>
      <dgm:t>
        <a:bodyPr/>
        <a:lstStyle/>
        <a:p>
          <a:endParaRPr lang="et-EE"/>
        </a:p>
      </dgm:t>
    </dgm:pt>
    <dgm:pt modelId="{07537405-6788-49FE-BC66-6CF2C8490555}" type="sibTrans" cxnId="{F501EE7B-3B04-4F75-823B-89E45AF66238}">
      <dgm:prSet/>
      <dgm:spPr/>
      <dgm:t>
        <a:bodyPr/>
        <a:lstStyle/>
        <a:p>
          <a:endParaRPr lang="et-EE"/>
        </a:p>
      </dgm:t>
    </dgm:pt>
    <dgm:pt modelId="{0FFD2DB3-2038-450C-846D-B4C59D5366A4}">
      <dgm:prSet/>
      <dgm:spPr>
        <a:solidFill>
          <a:schemeClr val="accent1">
            <a:lumMod val="20000"/>
            <a:lumOff val="80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t-EE"/>
        </a:p>
      </dgm:t>
    </dgm:pt>
    <dgm:pt modelId="{753097BC-1A65-4BEF-A784-64B594763724}" type="parTrans" cxnId="{533C8E66-30C1-48B3-A664-7A8BC4C5E5AC}">
      <dgm:prSet/>
      <dgm:spPr/>
      <dgm:t>
        <a:bodyPr/>
        <a:lstStyle/>
        <a:p>
          <a:endParaRPr lang="et-EE"/>
        </a:p>
      </dgm:t>
    </dgm:pt>
    <dgm:pt modelId="{8BE93022-80C0-4470-9414-C2FC88D60FDF}" type="sibTrans" cxnId="{533C8E66-30C1-48B3-A664-7A8BC4C5E5AC}">
      <dgm:prSet/>
      <dgm:spPr/>
      <dgm:t>
        <a:bodyPr/>
        <a:lstStyle/>
        <a:p>
          <a:endParaRPr lang="et-EE"/>
        </a:p>
      </dgm:t>
    </dgm:pt>
    <dgm:pt modelId="{6AFB2161-F1BA-4861-8B5C-83B972FEDF57}" type="pres">
      <dgm:prSet presAssocID="{9A1AC4CB-3D64-4380-8D3E-BA244A86B09F}" presName="compositeShape" presStyleCnt="0">
        <dgm:presLayoutVars>
          <dgm:chMax val="7"/>
          <dgm:dir/>
          <dgm:resizeHandles val="exact"/>
        </dgm:presLayoutVars>
      </dgm:prSet>
      <dgm:spPr/>
    </dgm:pt>
    <dgm:pt modelId="{4E108D20-FA9D-4D61-B181-253D9AC4D6E1}" type="pres">
      <dgm:prSet presAssocID="{062ABD57-DCEA-4FAB-B957-316B846AE80D}" presName="circ1" presStyleLbl="vennNode1" presStyleIdx="0" presStyleCnt="4" custScaleX="115344" custScaleY="111922" custLinFactNeighborX="55754" custLinFactNeighborY="78648"/>
      <dgm:spPr/>
      <dgm:t>
        <a:bodyPr/>
        <a:lstStyle/>
        <a:p>
          <a:endParaRPr lang="et-EE"/>
        </a:p>
      </dgm:t>
    </dgm:pt>
    <dgm:pt modelId="{B3797C39-E080-4DD9-A98F-21751A36CD89}" type="pres">
      <dgm:prSet presAssocID="{062ABD57-DCEA-4FAB-B957-316B846AE80D}" presName="circ1Tx" presStyleLbl="revTx" presStyleIdx="0" presStyleCnt="0">
        <dgm:presLayoutVars>
          <dgm:chMax val="0"/>
          <dgm:chPref val="0"/>
          <dgm:bulletEnabled val="1"/>
        </dgm:presLayoutVars>
      </dgm:prSet>
      <dgm:spPr/>
      <dgm:t>
        <a:bodyPr/>
        <a:lstStyle/>
        <a:p>
          <a:endParaRPr lang="et-EE"/>
        </a:p>
      </dgm:t>
    </dgm:pt>
    <dgm:pt modelId="{77BCB55E-553D-4A67-9C55-A05DB113694F}" type="pres">
      <dgm:prSet presAssocID="{EED2C06B-F016-4FBC-A869-A485B74FD87A}" presName="circ2" presStyleLbl="vennNode1" presStyleIdx="1" presStyleCnt="4" custScaleX="108711" custScaleY="108460" custLinFactNeighborX="60459" custLinFactNeighborY="-41945"/>
      <dgm:spPr/>
      <dgm:t>
        <a:bodyPr/>
        <a:lstStyle/>
        <a:p>
          <a:endParaRPr lang="et-EE"/>
        </a:p>
      </dgm:t>
    </dgm:pt>
    <dgm:pt modelId="{5EB26824-0986-4ACB-8330-17AD60928435}" type="pres">
      <dgm:prSet presAssocID="{EED2C06B-F016-4FBC-A869-A485B74FD87A}" presName="circ2Tx" presStyleLbl="revTx" presStyleIdx="0" presStyleCnt="0">
        <dgm:presLayoutVars>
          <dgm:chMax val="0"/>
          <dgm:chPref val="0"/>
          <dgm:bulletEnabled val="1"/>
        </dgm:presLayoutVars>
      </dgm:prSet>
      <dgm:spPr/>
      <dgm:t>
        <a:bodyPr/>
        <a:lstStyle/>
        <a:p>
          <a:endParaRPr lang="et-EE"/>
        </a:p>
      </dgm:t>
    </dgm:pt>
    <dgm:pt modelId="{3D3AE200-EC6F-4C03-BEB9-F0BF5F0D1046}" type="pres">
      <dgm:prSet presAssocID="{F9CDE91F-A971-433B-91BF-8358D97293E8}" presName="circ3" presStyleLbl="vennNode1" presStyleIdx="2" presStyleCnt="4" custScaleX="118046" custScaleY="112323" custLinFactNeighborX="-49749" custLinFactNeighborY="-8489"/>
      <dgm:spPr/>
      <dgm:t>
        <a:bodyPr/>
        <a:lstStyle/>
        <a:p>
          <a:endParaRPr lang="et-EE"/>
        </a:p>
      </dgm:t>
    </dgm:pt>
    <dgm:pt modelId="{11C645B8-BDF9-4736-9D27-DBC1DC50DFB6}" type="pres">
      <dgm:prSet presAssocID="{F9CDE91F-A971-433B-91BF-8358D97293E8}" presName="circ3Tx" presStyleLbl="revTx" presStyleIdx="0" presStyleCnt="0">
        <dgm:presLayoutVars>
          <dgm:chMax val="0"/>
          <dgm:chPref val="0"/>
          <dgm:bulletEnabled val="1"/>
        </dgm:presLayoutVars>
      </dgm:prSet>
      <dgm:spPr/>
      <dgm:t>
        <a:bodyPr/>
        <a:lstStyle/>
        <a:p>
          <a:endParaRPr lang="et-EE"/>
        </a:p>
      </dgm:t>
    </dgm:pt>
    <dgm:pt modelId="{C66B202A-C863-45C2-B3C4-E57E665927BE}" type="pres">
      <dgm:prSet presAssocID="{0FFD2DB3-2038-450C-846D-B4C59D5366A4}" presName="circ4" presStyleLbl="vennNode1" presStyleIdx="3" presStyleCnt="4" custScaleX="116382" custScaleY="109108" custLinFactNeighborX="-63861" custLinFactNeighborY="-41809"/>
      <dgm:spPr/>
      <dgm:t>
        <a:bodyPr/>
        <a:lstStyle/>
        <a:p>
          <a:endParaRPr lang="et-EE"/>
        </a:p>
      </dgm:t>
    </dgm:pt>
    <dgm:pt modelId="{803A5C6D-EA66-4167-BA3F-DFDC54C2177D}" type="pres">
      <dgm:prSet presAssocID="{0FFD2DB3-2038-450C-846D-B4C59D5366A4}" presName="circ4Tx" presStyleLbl="revTx" presStyleIdx="0" presStyleCnt="0">
        <dgm:presLayoutVars>
          <dgm:chMax val="0"/>
          <dgm:chPref val="0"/>
          <dgm:bulletEnabled val="1"/>
        </dgm:presLayoutVars>
      </dgm:prSet>
      <dgm:spPr/>
      <dgm:t>
        <a:bodyPr/>
        <a:lstStyle/>
        <a:p>
          <a:endParaRPr lang="et-EE"/>
        </a:p>
      </dgm:t>
    </dgm:pt>
  </dgm:ptLst>
  <dgm:cxnLst>
    <dgm:cxn modelId="{EB4E1F17-C5FD-4BF4-93F5-76A271251130}" type="presOf" srcId="{062ABD57-DCEA-4FAB-B957-316B846AE80D}" destId="{4E108D20-FA9D-4D61-B181-253D9AC4D6E1}" srcOrd="0" destOrd="0" presId="urn:microsoft.com/office/officeart/2005/8/layout/venn1"/>
    <dgm:cxn modelId="{21AFEE35-2F1E-4E00-8C36-E831F1C2453D}" type="presOf" srcId="{0FFD2DB3-2038-450C-846D-B4C59D5366A4}" destId="{803A5C6D-EA66-4167-BA3F-DFDC54C2177D}" srcOrd="1" destOrd="0" presId="urn:microsoft.com/office/officeart/2005/8/layout/venn1"/>
    <dgm:cxn modelId="{716CD4E9-86B1-41AA-BB5E-5AF6C7D243CC}" type="presOf" srcId="{0FFD2DB3-2038-450C-846D-B4C59D5366A4}" destId="{C66B202A-C863-45C2-B3C4-E57E665927BE}" srcOrd="0" destOrd="0" presId="urn:microsoft.com/office/officeart/2005/8/layout/venn1"/>
    <dgm:cxn modelId="{57A0997F-DE1A-4798-BB06-214DF4680821}" srcId="{9A1AC4CB-3D64-4380-8D3E-BA244A86B09F}" destId="{062ABD57-DCEA-4FAB-B957-316B846AE80D}" srcOrd="0" destOrd="0" parTransId="{B814776F-91DF-43CB-84CC-2BA2F1ED3054}" sibTransId="{512346DA-CA93-4F84-9A3B-6344194E4396}"/>
    <dgm:cxn modelId="{129A1506-6B7D-4369-BAE4-1ACF496C7BAB}" type="presOf" srcId="{EED2C06B-F016-4FBC-A869-A485B74FD87A}" destId="{5EB26824-0986-4ACB-8330-17AD60928435}" srcOrd="1" destOrd="0" presId="urn:microsoft.com/office/officeart/2005/8/layout/venn1"/>
    <dgm:cxn modelId="{C7F611BA-66C9-40DD-993C-269D4073F485}" srcId="{9A1AC4CB-3D64-4380-8D3E-BA244A86B09F}" destId="{EED2C06B-F016-4FBC-A869-A485B74FD87A}" srcOrd="1" destOrd="0" parTransId="{F3BE0A51-328D-4F78-836B-6AE4FDF510AA}" sibTransId="{D6A732D2-5A99-453D-A808-2128BD8891C9}"/>
    <dgm:cxn modelId="{DC61095D-EAB1-4B6E-B93D-518339D0753B}" type="presOf" srcId="{EED2C06B-F016-4FBC-A869-A485B74FD87A}" destId="{77BCB55E-553D-4A67-9C55-A05DB113694F}" srcOrd="0" destOrd="0" presId="urn:microsoft.com/office/officeart/2005/8/layout/venn1"/>
    <dgm:cxn modelId="{9119CF62-3F4B-4586-9FCB-51C84D856438}" type="presOf" srcId="{F9CDE91F-A971-433B-91BF-8358D97293E8}" destId="{11C645B8-BDF9-4736-9D27-DBC1DC50DFB6}" srcOrd="1" destOrd="0" presId="urn:microsoft.com/office/officeart/2005/8/layout/venn1"/>
    <dgm:cxn modelId="{F501EE7B-3B04-4F75-823B-89E45AF66238}" srcId="{9A1AC4CB-3D64-4380-8D3E-BA244A86B09F}" destId="{F9CDE91F-A971-433B-91BF-8358D97293E8}" srcOrd="2" destOrd="0" parTransId="{7C578077-2F38-4AEE-93F6-98EC7D30B53F}" sibTransId="{07537405-6788-49FE-BC66-6CF2C8490555}"/>
    <dgm:cxn modelId="{3CE269B8-5339-4DE0-9374-B0C87D9E2650}" type="presOf" srcId="{9A1AC4CB-3D64-4380-8D3E-BA244A86B09F}" destId="{6AFB2161-F1BA-4861-8B5C-83B972FEDF57}" srcOrd="0" destOrd="0" presId="urn:microsoft.com/office/officeart/2005/8/layout/venn1"/>
    <dgm:cxn modelId="{F5A5D915-C846-4A0F-8769-74B72ECAFDCF}" type="presOf" srcId="{F9CDE91F-A971-433B-91BF-8358D97293E8}" destId="{3D3AE200-EC6F-4C03-BEB9-F0BF5F0D1046}" srcOrd="0" destOrd="0" presId="urn:microsoft.com/office/officeart/2005/8/layout/venn1"/>
    <dgm:cxn modelId="{533C8E66-30C1-48B3-A664-7A8BC4C5E5AC}" srcId="{9A1AC4CB-3D64-4380-8D3E-BA244A86B09F}" destId="{0FFD2DB3-2038-450C-846D-B4C59D5366A4}" srcOrd="3" destOrd="0" parTransId="{753097BC-1A65-4BEF-A784-64B594763724}" sibTransId="{8BE93022-80C0-4470-9414-C2FC88D60FDF}"/>
    <dgm:cxn modelId="{44BF5595-A35B-4919-BC43-83CBC8321470}" type="presOf" srcId="{062ABD57-DCEA-4FAB-B957-316B846AE80D}" destId="{B3797C39-E080-4DD9-A98F-21751A36CD89}" srcOrd="1" destOrd="0" presId="urn:microsoft.com/office/officeart/2005/8/layout/venn1"/>
    <dgm:cxn modelId="{7CE345A1-8616-4495-9565-262906BEEB81}" type="presParOf" srcId="{6AFB2161-F1BA-4861-8B5C-83B972FEDF57}" destId="{4E108D20-FA9D-4D61-B181-253D9AC4D6E1}" srcOrd="0" destOrd="0" presId="urn:microsoft.com/office/officeart/2005/8/layout/venn1"/>
    <dgm:cxn modelId="{74BD5AB6-C185-4B29-AA5C-3685FB298F3B}" type="presParOf" srcId="{6AFB2161-F1BA-4861-8B5C-83B972FEDF57}" destId="{B3797C39-E080-4DD9-A98F-21751A36CD89}" srcOrd="1" destOrd="0" presId="urn:microsoft.com/office/officeart/2005/8/layout/venn1"/>
    <dgm:cxn modelId="{77351C65-6FCE-407B-B367-CA7455DA9C35}" type="presParOf" srcId="{6AFB2161-F1BA-4861-8B5C-83B972FEDF57}" destId="{77BCB55E-553D-4A67-9C55-A05DB113694F}" srcOrd="2" destOrd="0" presId="urn:microsoft.com/office/officeart/2005/8/layout/venn1"/>
    <dgm:cxn modelId="{F143054D-DA6D-4FF1-83E1-F3FBDCA0186D}" type="presParOf" srcId="{6AFB2161-F1BA-4861-8B5C-83B972FEDF57}" destId="{5EB26824-0986-4ACB-8330-17AD60928435}" srcOrd="3" destOrd="0" presId="urn:microsoft.com/office/officeart/2005/8/layout/venn1"/>
    <dgm:cxn modelId="{0929268B-17FF-4195-9975-73817452D2B3}" type="presParOf" srcId="{6AFB2161-F1BA-4861-8B5C-83B972FEDF57}" destId="{3D3AE200-EC6F-4C03-BEB9-F0BF5F0D1046}" srcOrd="4" destOrd="0" presId="urn:microsoft.com/office/officeart/2005/8/layout/venn1"/>
    <dgm:cxn modelId="{E9F1FB9B-4F5A-4FEB-AFA2-0161BF0FAA4D}" type="presParOf" srcId="{6AFB2161-F1BA-4861-8B5C-83B972FEDF57}" destId="{11C645B8-BDF9-4736-9D27-DBC1DC50DFB6}" srcOrd="5" destOrd="0" presId="urn:microsoft.com/office/officeart/2005/8/layout/venn1"/>
    <dgm:cxn modelId="{FE4B61C1-3F00-4FAA-B4D5-85CE56A2984F}" type="presParOf" srcId="{6AFB2161-F1BA-4861-8B5C-83B972FEDF57}" destId="{C66B202A-C863-45C2-B3C4-E57E665927BE}" srcOrd="6" destOrd="0" presId="urn:microsoft.com/office/officeart/2005/8/layout/venn1"/>
    <dgm:cxn modelId="{81400A4B-AE81-4A55-AD40-6574139947D3}" type="presParOf" srcId="{6AFB2161-F1BA-4861-8B5C-83B972FEDF57}" destId="{803A5C6D-EA66-4167-BA3F-DFDC54C2177D}" srcOrd="7"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108D20-FA9D-4D61-B181-253D9AC4D6E1}">
      <dsp:nvSpPr>
        <dsp:cNvPr id="0" name=""/>
        <dsp:cNvSpPr/>
      </dsp:nvSpPr>
      <dsp:spPr>
        <a:xfrm>
          <a:off x="5610121" y="2592518"/>
          <a:ext cx="4013315" cy="3894249"/>
        </a:xfrm>
        <a:prstGeom prst="ellipse">
          <a:avLst/>
        </a:prstGeom>
        <a:solidFill>
          <a:schemeClr val="accent6">
            <a:lumMod val="20000"/>
            <a:lumOff val="80000"/>
            <a:alpha val="50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t-EE" sz="6500" kern="1200" dirty="0" smtClean="0"/>
            <a:t> </a:t>
          </a:r>
          <a:endParaRPr lang="et-EE" sz="6500" kern="1200" dirty="0"/>
        </a:p>
      </dsp:txBody>
      <dsp:txXfrm>
        <a:off x="6073196" y="3116744"/>
        <a:ext cx="3087166" cy="1235675"/>
      </dsp:txXfrm>
    </dsp:sp>
    <dsp:sp modelId="{77BCB55E-553D-4A67-9C55-A05DB113694F}">
      <dsp:nvSpPr>
        <dsp:cNvPr id="0" name=""/>
        <dsp:cNvSpPr/>
      </dsp:nvSpPr>
      <dsp:spPr>
        <a:xfrm>
          <a:off x="7428203" y="0"/>
          <a:ext cx="3782525" cy="3773791"/>
        </a:xfrm>
        <a:prstGeom prst="ellipse">
          <a:avLst/>
        </a:prstGeom>
        <a:solidFill>
          <a:schemeClr val="accent2">
            <a:lumMod val="20000"/>
            <a:lumOff val="80000"/>
            <a:alpha val="50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endParaRPr lang="et-EE" sz="6500" kern="1200" dirty="0"/>
        </a:p>
      </dsp:txBody>
      <dsp:txXfrm>
        <a:off x="9464948" y="435437"/>
        <a:ext cx="1454817" cy="2902916"/>
      </dsp:txXfrm>
    </dsp:sp>
    <dsp:sp modelId="{3D3AE200-EC6F-4C03-BEB9-F0BF5F0D1046}">
      <dsp:nvSpPr>
        <dsp:cNvPr id="0" name=""/>
        <dsp:cNvSpPr/>
      </dsp:nvSpPr>
      <dsp:spPr>
        <a:xfrm>
          <a:off x="1892209" y="2631628"/>
          <a:ext cx="4107330" cy="3908202"/>
        </a:xfrm>
        <a:prstGeom prst="ellipse">
          <a:avLst/>
        </a:prstGeom>
        <a:solidFill>
          <a:schemeClr val="accent4">
            <a:lumMod val="20000"/>
            <a:lumOff val="80000"/>
            <a:alpha val="50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t-EE" sz="6500" kern="1200" dirty="0" smtClean="0"/>
            <a:t> </a:t>
          </a:r>
          <a:endParaRPr lang="et-EE" sz="6500" kern="1200" dirty="0"/>
        </a:p>
      </dsp:txBody>
      <dsp:txXfrm>
        <a:off x="2366132" y="4773624"/>
        <a:ext cx="3159484" cy="1240102"/>
      </dsp:txXfrm>
    </dsp:sp>
    <dsp:sp modelId="{C66B202A-C863-45C2-B3C4-E57E665927BE}">
      <dsp:nvSpPr>
        <dsp:cNvPr id="0" name=""/>
        <dsp:cNvSpPr/>
      </dsp:nvSpPr>
      <dsp:spPr>
        <a:xfrm>
          <a:off x="0" y="0"/>
          <a:ext cx="4049432" cy="3796338"/>
        </a:xfrm>
        <a:prstGeom prst="ellipse">
          <a:avLst/>
        </a:prstGeom>
        <a:solidFill>
          <a:schemeClr val="accent1">
            <a:lumMod val="20000"/>
            <a:lumOff val="80000"/>
            <a:alpha val="50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endParaRPr lang="et-EE" sz="6500" kern="1200"/>
        </a:p>
      </dsp:txBody>
      <dsp:txXfrm>
        <a:off x="311494" y="438039"/>
        <a:ext cx="1557473" cy="292026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2DD767A-143D-4939-9973-452595236FF0}" type="datetimeFigureOut">
              <a:rPr lang="et-EE" smtClean="0"/>
              <a:t>9.11.2017</a:t>
            </a:fld>
            <a:endParaRPr lang="et-EE"/>
          </a:p>
        </p:txBody>
      </p:sp>
      <p:sp>
        <p:nvSpPr>
          <p:cNvPr id="4" name="Jaluse kohatäid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5" name="Slaidinumbri kohatä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1F8D32A-8768-447F-82CF-392174C888A8}" type="slidenum">
              <a:rPr lang="et-EE" smtClean="0"/>
              <a:t>‹#›</a:t>
            </a:fld>
            <a:endParaRPr lang="et-EE"/>
          </a:p>
        </p:txBody>
      </p:sp>
    </p:spTree>
    <p:extLst>
      <p:ext uri="{BB962C8B-B14F-4D97-AF65-F5344CB8AC3E}">
        <p14:creationId xmlns:p14="http://schemas.microsoft.com/office/powerpoint/2010/main" val="1472574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041B08-EE09-4CBC-BD2A-2FFA0B12781A}" type="datetimeFigureOut">
              <a:rPr lang="et-EE" smtClean="0"/>
              <a:t>9.11.2017</a:t>
            </a:fld>
            <a:endParaRPr lang="et-EE"/>
          </a:p>
        </p:txBody>
      </p:sp>
      <p:sp>
        <p:nvSpPr>
          <p:cNvPr id="4" name="Slaidi pildi kohatä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6" name="Jaluse kohatäid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B8CD49-184C-4A15-9A59-68C9C99812AA}" type="slidenum">
              <a:rPr lang="et-EE" smtClean="0"/>
              <a:t>‹#›</a:t>
            </a:fld>
            <a:endParaRPr lang="et-EE"/>
          </a:p>
        </p:txBody>
      </p:sp>
    </p:spTree>
    <p:extLst>
      <p:ext uri="{BB962C8B-B14F-4D97-AF65-F5344CB8AC3E}">
        <p14:creationId xmlns:p14="http://schemas.microsoft.com/office/powerpoint/2010/main" val="1115903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aidi pildi kohatäide 1"/>
          <p:cNvSpPr>
            <a:spLocks noGrp="1" noRot="1" noChangeAspect="1" noTextEdit="1"/>
          </p:cNvSpPr>
          <p:nvPr>
            <p:ph type="sldImg"/>
          </p:nvPr>
        </p:nvSpPr>
        <p:spPr bwMode="auto">
          <a:xfrm>
            <a:off x="217488" y="812800"/>
            <a:ext cx="7121525" cy="4006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Märkmete kohatäid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t-EE" altLang="et-EE" dirty="0" smtClean="0"/>
              <a:t>Siin siis see teema,</a:t>
            </a:r>
            <a:r>
              <a:rPr lang="et-EE" altLang="et-EE" baseline="0" dirty="0" smtClean="0"/>
              <a:t> et iga valdkond peaks oma osa täitma ning samas peaks olema need asjad ka seotud – rehaplaanide koostamisel võrgustikutööna välja selgitada ka, mida on eelnevalt lapsega tehtud, mis teenuseid saanud jne. Plaani eesmärgistatus, tulemused on olulised.</a:t>
            </a:r>
            <a:endParaRPr lang="et-EE" altLang="et-EE" dirty="0" smtClean="0"/>
          </a:p>
        </p:txBody>
      </p:sp>
      <p:sp>
        <p:nvSpPr>
          <p:cNvPr id="4" name="Slaidinumbri kohatäide 3"/>
          <p:cNvSpPr>
            <a:spLocks noGrp="1"/>
          </p:cNvSpPr>
          <p:nvPr>
            <p:ph type="sldNum" sz="quarter" idx="5"/>
          </p:nvPr>
        </p:nvSpPr>
        <p:spPr/>
        <p:txBody>
          <a:bodyPr/>
          <a:lstStyle/>
          <a:p>
            <a:pPr eaLnBrk="1" fontAlgn="auto" hangingPunct="1">
              <a:spcBef>
                <a:spcPts val="0"/>
              </a:spcBef>
              <a:spcAft>
                <a:spcPts val="0"/>
              </a:spcAft>
              <a:defRPr/>
            </a:pPr>
            <a:fld id="{F816A5D2-5698-4216-BA69-C4234CA819DA}" type="slidenum">
              <a:rPr lang="et-EE" smtClean="0">
                <a:solidFill>
                  <a:prstClr val="black"/>
                </a:solidFill>
                <a:latin typeface="Calibri" panose="020F0502020204030204"/>
                <a:ea typeface="Microsoft YaHei" panose="020B0503020204020204" pitchFamily="34" charset="-122"/>
                <a:cs typeface="+mn-cs"/>
              </a:rPr>
              <a:pPr eaLnBrk="1" fontAlgn="auto" hangingPunct="1">
                <a:spcBef>
                  <a:spcPts val="0"/>
                </a:spcBef>
                <a:spcAft>
                  <a:spcPts val="0"/>
                </a:spcAft>
                <a:defRPr/>
              </a:pPr>
              <a:t>11</a:t>
            </a:fld>
            <a:endParaRPr lang="et-EE">
              <a:solidFill>
                <a:prstClr val="black"/>
              </a:solidFill>
              <a:latin typeface="Calibri" panose="020F0502020204030204"/>
              <a:ea typeface="Microsoft YaHei" panose="020B0503020204020204" pitchFamily="34" charset="-122"/>
              <a:cs typeface="+mn-cs"/>
            </a:endParaRPr>
          </a:p>
        </p:txBody>
      </p:sp>
    </p:spTree>
    <p:extLst>
      <p:ext uri="{BB962C8B-B14F-4D97-AF65-F5344CB8AC3E}">
        <p14:creationId xmlns:p14="http://schemas.microsoft.com/office/powerpoint/2010/main" val="2586422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217488" y="812800"/>
            <a:ext cx="7121525" cy="4006850"/>
          </a:xfrm>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t-EE" dirty="0" smtClean="0"/>
          </a:p>
        </p:txBody>
      </p:sp>
      <p:sp>
        <p:nvSpPr>
          <p:cNvPr id="4" name="Slaidinumbri kohatäide 3"/>
          <p:cNvSpPr>
            <a:spLocks noGrp="1"/>
          </p:cNvSpPr>
          <p:nvPr>
            <p:ph type="sldNum" sz="quarter" idx="10"/>
          </p:nvPr>
        </p:nvSpPr>
        <p:spPr/>
        <p:txBody>
          <a:bodyPr/>
          <a:lstStyle/>
          <a:p>
            <a:fld id="{9F502BD5-A15B-4EA8-8D92-D1582F86B163}" type="slidenum">
              <a:rPr lang="et-EE" smtClean="0"/>
              <a:t>14</a:t>
            </a:fld>
            <a:endParaRPr lang="et-EE"/>
          </a:p>
        </p:txBody>
      </p:sp>
    </p:spTree>
    <p:extLst>
      <p:ext uri="{BB962C8B-B14F-4D97-AF65-F5344CB8AC3E}">
        <p14:creationId xmlns:p14="http://schemas.microsoft.com/office/powerpoint/2010/main" val="4209432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821013-7476-4E65-A6B4-1B9799C7FC8A}" type="slidenum">
              <a:rPr kumimoji="0" lang="et-E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t-E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0787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smtClean="0"/>
              <a:t>Puudega inimeste osakaalul ja töötusel on mõningane seos</a:t>
            </a:r>
          </a:p>
          <a:p>
            <a:r>
              <a:rPr lang="et-EE" dirty="0" smtClean="0"/>
              <a:t>Kas KOV sotsiaalteenuste</a:t>
            </a:r>
            <a:r>
              <a:rPr lang="et-EE" baseline="0" dirty="0" smtClean="0"/>
              <a:t> vajaduste katteks  suunatud rahaline maht on seotud erivajadustega inimeste osakaaluga? Sellele me vastust veel ei saanud kuna päringud võtavad aega</a:t>
            </a:r>
          </a:p>
          <a:p>
            <a:endParaRPr lang="et-EE" dirty="0"/>
          </a:p>
        </p:txBody>
      </p:sp>
      <p:sp>
        <p:nvSpPr>
          <p:cNvPr id="4" name="Slaidinumbri kohatäide 3"/>
          <p:cNvSpPr>
            <a:spLocks noGrp="1"/>
          </p:cNvSpPr>
          <p:nvPr>
            <p:ph type="sldNum" sz="quarter" idx="10"/>
          </p:nvPr>
        </p:nvSpPr>
        <p:spPr/>
        <p:txBody>
          <a:bodyPr/>
          <a:lstStyle/>
          <a:p>
            <a:fld id="{F3821013-7476-4E65-A6B4-1B9799C7FC8A}" type="slidenum">
              <a:rPr lang="et-EE" smtClean="0"/>
              <a:t>16</a:t>
            </a:fld>
            <a:endParaRPr lang="et-EE"/>
          </a:p>
        </p:txBody>
      </p:sp>
    </p:spTree>
    <p:extLst>
      <p:ext uri="{BB962C8B-B14F-4D97-AF65-F5344CB8AC3E}">
        <p14:creationId xmlns:p14="http://schemas.microsoft.com/office/powerpoint/2010/main" val="3839239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AE5D2B-5D66-4D4F-8BAB-5621AF72EAD0}" type="slidenum">
              <a:rPr kumimoji="0" lang="et-E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t-E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7173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E9B8CD49-184C-4A15-9A59-68C9C99812AA}" type="slidenum">
              <a:rPr lang="et-EE" smtClean="0"/>
              <a:t>18</a:t>
            </a:fld>
            <a:endParaRPr lang="et-EE"/>
          </a:p>
        </p:txBody>
      </p:sp>
    </p:spTree>
    <p:extLst>
      <p:ext uri="{BB962C8B-B14F-4D97-AF65-F5344CB8AC3E}">
        <p14:creationId xmlns:p14="http://schemas.microsoft.com/office/powerpoint/2010/main" val="2923687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p:cNvSpPr>
            <a:spLocks noGrp="1"/>
          </p:cNvSpPr>
          <p:nvPr>
            <p:ph type="ctrTitle"/>
          </p:nvPr>
        </p:nvSpPr>
        <p:spPr>
          <a:xfrm>
            <a:off x="1524000" y="1122363"/>
            <a:ext cx="9144000" cy="2387600"/>
          </a:xfrm>
        </p:spPr>
        <p:txBody>
          <a:bodyPr anchor="b"/>
          <a:lstStyle>
            <a:lvl1pPr algn="ctr">
              <a:defRPr sz="6000"/>
            </a:lvl1pPr>
          </a:lstStyle>
          <a:p>
            <a:r>
              <a:rPr lang="et-EE" smtClean="0"/>
              <a:t>Muutke pealkirja laadi</a:t>
            </a:r>
            <a:endParaRPr lang="et-EE"/>
          </a:p>
        </p:txBody>
      </p:sp>
      <p:sp>
        <p:nvSpPr>
          <p:cNvPr id="3" name="Alapealkiri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smtClean="0"/>
              <a:t>Klõpsake laadi muutmiseks</a:t>
            </a:r>
            <a:endParaRPr lang="et-EE"/>
          </a:p>
        </p:txBody>
      </p:sp>
      <p:sp>
        <p:nvSpPr>
          <p:cNvPr id="4" name="Kuupäeva kohatäide 3"/>
          <p:cNvSpPr>
            <a:spLocks noGrp="1"/>
          </p:cNvSpPr>
          <p:nvPr>
            <p:ph type="dt" sz="half" idx="10"/>
          </p:nvPr>
        </p:nvSpPr>
        <p:spPr/>
        <p:txBody>
          <a:bodyPr/>
          <a:lstStyle/>
          <a:p>
            <a:fld id="{61404989-1987-4274-B26A-F7E07E3C4542}"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2962847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Vertikaalteksti kohatäide 2"/>
          <p:cNvSpPr>
            <a:spLocks noGrp="1"/>
          </p:cNvSpPr>
          <p:nvPr>
            <p:ph type="body" orient="vert" idx="1"/>
          </p:nvPr>
        </p:nvSpPr>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61404989-1987-4274-B26A-F7E07E3C4542}"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57551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8724900" y="365125"/>
            <a:ext cx="2628900" cy="5811838"/>
          </a:xfrm>
        </p:spPr>
        <p:txBody>
          <a:bodyPr vert="eaVert"/>
          <a:lstStyle/>
          <a:p>
            <a:r>
              <a:rPr lang="et-EE" smtClean="0"/>
              <a:t>Muutke pealkirja laadi</a:t>
            </a:r>
            <a:endParaRPr lang="et-EE"/>
          </a:p>
        </p:txBody>
      </p:sp>
      <p:sp>
        <p:nvSpPr>
          <p:cNvPr id="3" name="Vertikaalteksti kohatäide 2"/>
          <p:cNvSpPr>
            <a:spLocks noGrp="1"/>
          </p:cNvSpPr>
          <p:nvPr>
            <p:ph type="body" orient="vert" idx="1"/>
          </p:nvPr>
        </p:nvSpPr>
        <p:spPr>
          <a:xfrm>
            <a:off x="838200" y="365125"/>
            <a:ext cx="7734300" cy="5811838"/>
          </a:xfrm>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61404989-1987-4274-B26A-F7E07E3C4542}"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27252899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p:cNvSpPr>
            <a:spLocks noGrp="1"/>
          </p:cNvSpPr>
          <p:nvPr>
            <p:ph type="ctrTitle"/>
          </p:nvPr>
        </p:nvSpPr>
        <p:spPr>
          <a:xfrm>
            <a:off x="1524000" y="1122363"/>
            <a:ext cx="9144000" cy="2387600"/>
          </a:xfrm>
        </p:spPr>
        <p:txBody>
          <a:bodyPr anchor="b"/>
          <a:lstStyle>
            <a:lvl1pPr algn="ctr">
              <a:defRPr sz="6000"/>
            </a:lvl1pPr>
          </a:lstStyle>
          <a:p>
            <a:r>
              <a:rPr lang="et-EE" smtClean="0"/>
              <a:t>Muutke pealkirja laadi</a:t>
            </a:r>
            <a:endParaRPr lang="et-EE"/>
          </a:p>
        </p:txBody>
      </p:sp>
      <p:sp>
        <p:nvSpPr>
          <p:cNvPr id="3" name="Alapealkiri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smtClean="0"/>
              <a:t>Klõpsake juhtslaidi alapealkirja laadi redigeerimiseks</a:t>
            </a:r>
            <a:endParaRPr lang="et-EE"/>
          </a:p>
        </p:txBody>
      </p:sp>
      <p:sp>
        <p:nvSpPr>
          <p:cNvPr id="4" name="Kuupäeva kohatäide 3"/>
          <p:cNvSpPr>
            <a:spLocks noGrp="1"/>
          </p:cNvSpPr>
          <p:nvPr>
            <p:ph type="dt" sz="half" idx="10"/>
          </p:nvPr>
        </p:nvSpPr>
        <p:spPr/>
        <p:txBody>
          <a:bodyPr/>
          <a:lstStyle/>
          <a:p>
            <a:fld id="{D1F7C4E1-D5B5-4267-928C-53A4B713A49E}"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1910546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idx="1"/>
          </p:nvPr>
        </p:nvSpPr>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D1F7C4E1-D5B5-4267-928C-53A4B713A49E}"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2138494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831850" y="1709738"/>
            <a:ext cx="10515600" cy="2852737"/>
          </a:xfrm>
        </p:spPr>
        <p:txBody>
          <a:bodyPr anchor="b"/>
          <a:lstStyle>
            <a:lvl1pPr>
              <a:defRPr sz="6000"/>
            </a:lvl1pPr>
          </a:lstStyle>
          <a:p>
            <a:r>
              <a:rPr lang="et-EE" smtClean="0"/>
              <a:t>Muutke pealkirja laadi</a:t>
            </a:r>
            <a:endParaRPr lang="et-EE"/>
          </a:p>
        </p:txBody>
      </p:sp>
      <p:sp>
        <p:nvSpPr>
          <p:cNvPr id="3" name="Teksti kohatäid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smtClean="0"/>
              <a:t>Redigeeri juhtslaidi tekstilaade</a:t>
            </a:r>
          </a:p>
        </p:txBody>
      </p:sp>
      <p:sp>
        <p:nvSpPr>
          <p:cNvPr id="4" name="Kuupäeva kohatäide 3"/>
          <p:cNvSpPr>
            <a:spLocks noGrp="1"/>
          </p:cNvSpPr>
          <p:nvPr>
            <p:ph type="dt" sz="half" idx="10"/>
          </p:nvPr>
        </p:nvSpPr>
        <p:spPr/>
        <p:txBody>
          <a:bodyPr/>
          <a:lstStyle/>
          <a:p>
            <a:fld id="{D1F7C4E1-D5B5-4267-928C-53A4B713A49E}"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868400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sz="half" idx="1"/>
          </p:nvPr>
        </p:nvSpPr>
        <p:spPr>
          <a:xfrm>
            <a:off x="838200" y="1825625"/>
            <a:ext cx="5181600" cy="4351338"/>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Sisu kohatäide 3"/>
          <p:cNvSpPr>
            <a:spLocks noGrp="1"/>
          </p:cNvSpPr>
          <p:nvPr>
            <p:ph sz="half" idx="2"/>
          </p:nvPr>
        </p:nvSpPr>
        <p:spPr>
          <a:xfrm>
            <a:off x="6172200" y="1825625"/>
            <a:ext cx="5181600" cy="4351338"/>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Kuupäeva kohatäide 4"/>
          <p:cNvSpPr>
            <a:spLocks noGrp="1"/>
          </p:cNvSpPr>
          <p:nvPr>
            <p:ph type="dt" sz="half" idx="10"/>
          </p:nvPr>
        </p:nvSpPr>
        <p:spPr/>
        <p:txBody>
          <a:bodyPr/>
          <a:lstStyle/>
          <a:p>
            <a:fld id="{D1F7C4E1-D5B5-4267-928C-53A4B713A49E}" type="datetimeFigureOut">
              <a:rPr lang="et-EE" smtClean="0"/>
              <a:t>9.11.2017</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3231636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839788" y="365125"/>
            <a:ext cx="10515600" cy="1325563"/>
          </a:xfrm>
        </p:spPr>
        <p:txBody>
          <a:bodyPr/>
          <a:lstStyle/>
          <a:p>
            <a:r>
              <a:rPr lang="et-EE" smtClean="0"/>
              <a:t>Muutke pealkirja laadi</a:t>
            </a:r>
            <a:endParaRPr lang="et-EE"/>
          </a:p>
        </p:txBody>
      </p:sp>
      <p:sp>
        <p:nvSpPr>
          <p:cNvPr id="3" name="Teksti kohatäid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4" name="Sisu kohatäide 3"/>
          <p:cNvSpPr>
            <a:spLocks noGrp="1"/>
          </p:cNvSpPr>
          <p:nvPr>
            <p:ph sz="half" idx="2"/>
          </p:nvPr>
        </p:nvSpPr>
        <p:spPr>
          <a:xfrm>
            <a:off x="839788" y="2505075"/>
            <a:ext cx="5157787" cy="3684588"/>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ksti kohatäid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6" name="Sisu kohatäide 5"/>
          <p:cNvSpPr>
            <a:spLocks noGrp="1"/>
          </p:cNvSpPr>
          <p:nvPr>
            <p:ph sz="quarter" idx="4"/>
          </p:nvPr>
        </p:nvSpPr>
        <p:spPr>
          <a:xfrm>
            <a:off x="6172200" y="2505075"/>
            <a:ext cx="5183188" cy="3684588"/>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Kuupäeva kohatäide 6"/>
          <p:cNvSpPr>
            <a:spLocks noGrp="1"/>
          </p:cNvSpPr>
          <p:nvPr>
            <p:ph type="dt" sz="half" idx="10"/>
          </p:nvPr>
        </p:nvSpPr>
        <p:spPr/>
        <p:txBody>
          <a:bodyPr/>
          <a:lstStyle/>
          <a:p>
            <a:fld id="{D1F7C4E1-D5B5-4267-928C-53A4B713A49E}" type="datetimeFigureOut">
              <a:rPr lang="et-EE" smtClean="0"/>
              <a:t>9.11.2017</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39718590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Kuupäeva kohatäide 2"/>
          <p:cNvSpPr>
            <a:spLocks noGrp="1"/>
          </p:cNvSpPr>
          <p:nvPr>
            <p:ph type="dt" sz="half" idx="10"/>
          </p:nvPr>
        </p:nvSpPr>
        <p:spPr/>
        <p:txBody>
          <a:bodyPr/>
          <a:lstStyle/>
          <a:p>
            <a:fld id="{D1F7C4E1-D5B5-4267-928C-53A4B713A49E}" type="datetimeFigureOut">
              <a:rPr lang="et-EE" smtClean="0"/>
              <a:t>9.11.2017</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1342259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D1F7C4E1-D5B5-4267-928C-53A4B713A49E}" type="datetimeFigureOut">
              <a:rPr lang="et-EE" smtClean="0"/>
              <a:t>9.11.2017</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25314204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Sisu kohatäid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Redigeeri juhtslaidi tekstilaade</a:t>
            </a:r>
          </a:p>
        </p:txBody>
      </p:sp>
      <p:sp>
        <p:nvSpPr>
          <p:cNvPr id="5" name="Kuupäeva kohatäide 4"/>
          <p:cNvSpPr>
            <a:spLocks noGrp="1"/>
          </p:cNvSpPr>
          <p:nvPr>
            <p:ph type="dt" sz="half" idx="10"/>
          </p:nvPr>
        </p:nvSpPr>
        <p:spPr/>
        <p:txBody>
          <a:bodyPr/>
          <a:lstStyle/>
          <a:p>
            <a:fld id="{D1F7C4E1-D5B5-4267-928C-53A4B713A49E}" type="datetimeFigureOut">
              <a:rPr lang="et-EE" smtClean="0"/>
              <a:t>9.11.2017</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1110692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idx="1"/>
          </p:nvPr>
        </p:nvSpPr>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61404989-1987-4274-B26A-F7E07E3C4542}"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30216548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Pildi kohatäi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Redigeeri juhtslaidi tekstilaade</a:t>
            </a:r>
          </a:p>
        </p:txBody>
      </p:sp>
      <p:sp>
        <p:nvSpPr>
          <p:cNvPr id="5" name="Kuupäeva kohatäide 4"/>
          <p:cNvSpPr>
            <a:spLocks noGrp="1"/>
          </p:cNvSpPr>
          <p:nvPr>
            <p:ph type="dt" sz="half" idx="10"/>
          </p:nvPr>
        </p:nvSpPr>
        <p:spPr/>
        <p:txBody>
          <a:bodyPr/>
          <a:lstStyle/>
          <a:p>
            <a:fld id="{D1F7C4E1-D5B5-4267-928C-53A4B713A49E}" type="datetimeFigureOut">
              <a:rPr lang="et-EE" smtClean="0"/>
              <a:t>9.11.2017</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42782634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Vertikaalteksti kohatäide 2"/>
          <p:cNvSpPr>
            <a:spLocks noGrp="1"/>
          </p:cNvSpPr>
          <p:nvPr>
            <p:ph type="body" orient="vert" idx="1"/>
          </p:nvPr>
        </p:nvSpPr>
        <p:spPr/>
        <p:txBody>
          <a:bodyPr vert="eaVe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D1F7C4E1-D5B5-4267-928C-53A4B713A49E}"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37465483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8724900" y="365125"/>
            <a:ext cx="2628900" cy="5811838"/>
          </a:xfrm>
        </p:spPr>
        <p:txBody>
          <a:bodyPr vert="eaVert"/>
          <a:lstStyle/>
          <a:p>
            <a:r>
              <a:rPr lang="et-EE" smtClean="0"/>
              <a:t>Muutke pealkirja laadi</a:t>
            </a:r>
            <a:endParaRPr lang="et-EE"/>
          </a:p>
        </p:txBody>
      </p:sp>
      <p:sp>
        <p:nvSpPr>
          <p:cNvPr id="3" name="Vertikaalteksti kohatäide 2"/>
          <p:cNvSpPr>
            <a:spLocks noGrp="1"/>
          </p:cNvSpPr>
          <p:nvPr>
            <p:ph type="body" orient="vert" idx="1"/>
          </p:nvPr>
        </p:nvSpPr>
        <p:spPr>
          <a:xfrm>
            <a:off x="838200" y="365125"/>
            <a:ext cx="7734300" cy="5811838"/>
          </a:xfrm>
        </p:spPr>
        <p:txBody>
          <a:bodyPr vert="eaVe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D1F7C4E1-D5B5-4267-928C-53A4B713A49E}"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C142DE45-6D34-459E-A110-A152A2C37C0C}" type="slidenum">
              <a:rPr lang="et-EE" smtClean="0"/>
              <a:t>‹#›</a:t>
            </a:fld>
            <a:endParaRPr lang="et-EE"/>
          </a:p>
        </p:txBody>
      </p:sp>
    </p:spTree>
    <p:extLst>
      <p:ext uri="{BB962C8B-B14F-4D97-AF65-F5344CB8AC3E}">
        <p14:creationId xmlns:p14="http://schemas.microsoft.com/office/powerpoint/2010/main" val="36325289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902049" y="2454249"/>
            <a:ext cx="9754101" cy="1804595"/>
          </a:xfrm>
        </p:spPr>
        <p:txBody>
          <a:bodyPr tIns="86400" anchor="t" anchorCtr="0"/>
          <a:lstStyle>
            <a:lvl1pPr algn="l">
              <a:defRPr sz="5715"/>
            </a:lvl1pPr>
          </a:lstStyle>
          <a:p>
            <a:r>
              <a:rPr lang="en-US" dirty="0" err="1" smtClean="0"/>
              <a:t>Esitlusslaidide</a:t>
            </a:r>
            <a:r>
              <a:rPr lang="en-US" dirty="0" smtClean="0"/>
              <a:t> </a:t>
            </a:r>
            <a:r>
              <a:rPr lang="en-US" dirty="0" err="1" smtClean="0"/>
              <a:t>kujundusest</a:t>
            </a:r>
            <a:endParaRPr lang="en-US" dirty="0"/>
          </a:p>
        </p:txBody>
      </p:sp>
      <p:sp>
        <p:nvSpPr>
          <p:cNvPr id="3" name="Subtitle 2"/>
          <p:cNvSpPr>
            <a:spLocks noGrp="1"/>
          </p:cNvSpPr>
          <p:nvPr>
            <p:ph type="subTitle" idx="1" hasCustomPrompt="1"/>
          </p:nvPr>
        </p:nvSpPr>
        <p:spPr>
          <a:xfrm>
            <a:off x="1902049" y="4536752"/>
            <a:ext cx="9754101" cy="1732411"/>
          </a:xfrm>
        </p:spPr>
        <p:txBody>
          <a:bodyPr/>
          <a:lstStyle>
            <a:lvl1pPr marL="0" indent="0" algn="l">
              <a:spcAft>
                <a:spcPts val="0"/>
              </a:spcAft>
              <a:buNone/>
              <a:defRPr sz="2607" b="0"/>
            </a:lvl1pPr>
            <a:lvl2pPr marL="458389" indent="0" algn="ctr">
              <a:buNone/>
              <a:defRPr sz="2005"/>
            </a:lvl2pPr>
            <a:lvl3pPr marL="916777" indent="0" algn="ctr">
              <a:buNone/>
              <a:defRPr sz="1805"/>
            </a:lvl3pPr>
            <a:lvl4pPr marL="1375166" indent="0" algn="ctr">
              <a:buNone/>
              <a:defRPr sz="1604"/>
            </a:lvl4pPr>
            <a:lvl5pPr marL="1833555" indent="0" algn="ctr">
              <a:buNone/>
              <a:defRPr sz="1604"/>
            </a:lvl5pPr>
            <a:lvl6pPr marL="2291944" indent="0" algn="ctr">
              <a:buNone/>
              <a:defRPr sz="1604"/>
            </a:lvl6pPr>
            <a:lvl7pPr marL="2750332" indent="0" algn="ctr">
              <a:buNone/>
              <a:defRPr sz="1604"/>
            </a:lvl7pPr>
            <a:lvl8pPr marL="3208721" indent="0" algn="ctr">
              <a:buNone/>
              <a:defRPr sz="1604"/>
            </a:lvl8pPr>
            <a:lvl9pPr marL="3667110" indent="0" algn="ctr">
              <a:buNone/>
              <a:defRPr sz="1604"/>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4" name="Pil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7460" y="216551"/>
            <a:ext cx="4694162" cy="1389538"/>
          </a:xfrm>
          <a:prstGeom prst="rect">
            <a:avLst/>
          </a:prstGeom>
        </p:spPr>
      </p:pic>
    </p:spTree>
    <p:extLst>
      <p:ext uri="{BB962C8B-B14F-4D97-AF65-F5344CB8AC3E}">
        <p14:creationId xmlns:p14="http://schemas.microsoft.com/office/powerpoint/2010/main" val="205121917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Blue">
    <p:spTree>
      <p:nvGrpSpPr>
        <p:cNvPr id="1" name=""/>
        <p:cNvGrpSpPr/>
        <p:nvPr/>
      </p:nvGrpSpPr>
      <p:grpSpPr>
        <a:xfrm>
          <a:off x="0" y="0"/>
          <a:ext cx="0" cy="0"/>
          <a:chOff x="0" y="0"/>
          <a:chExt cx="0" cy="0"/>
        </a:xfrm>
      </p:grpSpPr>
      <p:sp>
        <p:nvSpPr>
          <p:cNvPr id="4" name="Rectangle 3"/>
          <p:cNvSpPr/>
          <p:nvPr userDrawn="1"/>
        </p:nvSpPr>
        <p:spPr bwMode="auto">
          <a:xfrm>
            <a:off x="0" y="1805134"/>
            <a:ext cx="12192000" cy="5052866"/>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673" tIns="45837" rIns="91673" bIns="45837" numCol="1" rtlCol="0" anchor="t" anchorCtr="0" compatLnSpc="1">
            <a:prstTxWarp prst="textNoShape">
              <a:avLst/>
            </a:prstTxWarp>
          </a:bodyPr>
          <a:lstStyle/>
          <a:p>
            <a:pPr marL="0" marR="0" lvl="0" indent="0" algn="l" defTabSz="450431"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a:pPr>
            <a:endParaRPr kumimoji="0" lang="en-US" sz="1805" b="0" i="0" u="none" strike="noStrike" kern="1200" cap="none" spc="0" normalizeH="0" baseline="0" noProof="0" smtClean="0">
              <a:ln>
                <a:noFill/>
              </a:ln>
              <a:noFill/>
              <a:effectLst/>
              <a:uLnTx/>
              <a:uFillTx/>
              <a:latin typeface="Roboto Condensed" panose="02000000000000000000" pitchFamily="2" charset="0"/>
              <a:ea typeface="Microsoft YaHei" panose="020B0503020204020204" pitchFamily="34" charset="-122"/>
              <a:cs typeface="+mn-cs"/>
            </a:endParaRPr>
          </a:p>
        </p:txBody>
      </p:sp>
      <p:sp>
        <p:nvSpPr>
          <p:cNvPr id="2" name="Title 1"/>
          <p:cNvSpPr>
            <a:spLocks noGrp="1"/>
          </p:cNvSpPr>
          <p:nvPr>
            <p:ph type="ctrTitle" hasCustomPrompt="1"/>
          </p:nvPr>
        </p:nvSpPr>
        <p:spPr>
          <a:xfrm>
            <a:off x="1902049" y="2454249"/>
            <a:ext cx="9754101" cy="1804595"/>
          </a:xfrm>
        </p:spPr>
        <p:txBody>
          <a:bodyPr tIns="86400" anchor="t" anchorCtr="0"/>
          <a:lstStyle>
            <a:lvl1pPr algn="l">
              <a:defRPr sz="5715">
                <a:solidFill>
                  <a:schemeClr val="bg1"/>
                </a:solidFill>
              </a:defRPr>
            </a:lvl1pPr>
          </a:lstStyle>
          <a:p>
            <a:r>
              <a:rPr lang="en-US" dirty="0" err="1" smtClean="0"/>
              <a:t>Esitlusslaidide</a:t>
            </a:r>
            <a:r>
              <a:rPr lang="en-US" dirty="0" smtClean="0"/>
              <a:t> </a:t>
            </a:r>
            <a:r>
              <a:rPr lang="en-US" dirty="0" err="1" smtClean="0"/>
              <a:t>kujundusest</a:t>
            </a:r>
            <a:endParaRPr lang="en-US" dirty="0"/>
          </a:p>
        </p:txBody>
      </p:sp>
      <p:sp>
        <p:nvSpPr>
          <p:cNvPr id="3" name="Subtitle 2"/>
          <p:cNvSpPr>
            <a:spLocks noGrp="1"/>
          </p:cNvSpPr>
          <p:nvPr>
            <p:ph type="subTitle" idx="1" hasCustomPrompt="1"/>
          </p:nvPr>
        </p:nvSpPr>
        <p:spPr>
          <a:xfrm>
            <a:off x="1902049" y="4536752"/>
            <a:ext cx="9754101" cy="1732411"/>
          </a:xfrm>
        </p:spPr>
        <p:txBody>
          <a:bodyPr/>
          <a:lstStyle>
            <a:lvl1pPr marL="0" indent="0" algn="l">
              <a:spcAft>
                <a:spcPts val="0"/>
              </a:spcAft>
              <a:buNone/>
              <a:defRPr sz="2607" b="0">
                <a:solidFill>
                  <a:schemeClr val="bg1"/>
                </a:solidFill>
              </a:defRPr>
            </a:lvl1pPr>
            <a:lvl2pPr marL="458389" indent="0" algn="ctr">
              <a:buNone/>
              <a:defRPr sz="2005"/>
            </a:lvl2pPr>
            <a:lvl3pPr marL="916777" indent="0" algn="ctr">
              <a:buNone/>
              <a:defRPr sz="1805"/>
            </a:lvl3pPr>
            <a:lvl4pPr marL="1375166" indent="0" algn="ctr">
              <a:buNone/>
              <a:defRPr sz="1604"/>
            </a:lvl4pPr>
            <a:lvl5pPr marL="1833555" indent="0" algn="ctr">
              <a:buNone/>
              <a:defRPr sz="1604"/>
            </a:lvl5pPr>
            <a:lvl6pPr marL="2291944" indent="0" algn="ctr">
              <a:buNone/>
              <a:defRPr sz="1604"/>
            </a:lvl6pPr>
            <a:lvl7pPr marL="2750332" indent="0" algn="ctr">
              <a:buNone/>
              <a:defRPr sz="1604"/>
            </a:lvl7pPr>
            <a:lvl8pPr marL="3208721" indent="0" algn="ctr">
              <a:buNone/>
              <a:defRPr sz="1604"/>
            </a:lvl8pPr>
            <a:lvl9pPr marL="3667110" indent="0" algn="ctr">
              <a:buNone/>
              <a:defRPr sz="1604"/>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5" name="Pil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7460" y="216551"/>
            <a:ext cx="4694162" cy="1389538"/>
          </a:xfrm>
          <a:prstGeom prst="rect">
            <a:avLst/>
          </a:prstGeom>
        </p:spPr>
      </p:pic>
    </p:spTree>
    <p:extLst>
      <p:ext uri="{BB962C8B-B14F-4D97-AF65-F5344CB8AC3E}">
        <p14:creationId xmlns:p14="http://schemas.microsoft.com/office/powerpoint/2010/main" val="419203887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753" y="541378"/>
            <a:ext cx="10729511" cy="1082757"/>
          </a:xfrm>
        </p:spPr>
        <p:txBody>
          <a:bodyPr tIns="54000" anchor="t" anchorCtr="0"/>
          <a:lstStyle>
            <a:lvl1pPr>
              <a:defRPr sz="3609"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681756" y="1772990"/>
            <a:ext cx="10729511" cy="4524784"/>
          </a:xfrm>
        </p:spPr>
        <p:txBody>
          <a:bodyPr/>
          <a:lstStyle>
            <a:lvl1pPr marL="0" indent="0">
              <a:spcAft>
                <a:spcPts val="802"/>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smtClean="0"/>
              <a:t>Click to edit Master text styles</a:t>
            </a:r>
          </a:p>
        </p:txBody>
      </p:sp>
    </p:spTree>
    <p:extLst>
      <p:ext uri="{BB962C8B-B14F-4D97-AF65-F5344CB8AC3E}">
        <p14:creationId xmlns:p14="http://schemas.microsoft.com/office/powerpoint/2010/main" val="302185134"/>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753" y="541378"/>
            <a:ext cx="10729511" cy="1082757"/>
          </a:xfrm>
        </p:spPr>
        <p:txBody>
          <a:bodyPr tIns="54000" anchor="t" anchorCtr="0"/>
          <a:lstStyle>
            <a:lvl1pPr>
              <a:defRPr sz="3609"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681756" y="1772990"/>
            <a:ext cx="10729511" cy="4524784"/>
          </a:xfrm>
        </p:spPr>
        <p:txBody>
          <a:bodyPr/>
          <a:lstStyle>
            <a:lvl1pPr marL="433123" indent="-324842">
              <a:spcAft>
                <a:spcPts val="802"/>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smtClean="0"/>
              <a:t>Click to edit Master text styles</a:t>
            </a:r>
          </a:p>
        </p:txBody>
      </p:sp>
    </p:spTree>
    <p:extLst>
      <p:ext uri="{BB962C8B-B14F-4D97-AF65-F5344CB8AC3E}">
        <p14:creationId xmlns:p14="http://schemas.microsoft.com/office/powerpoint/2010/main" val="2867162956"/>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902049" y="2454250"/>
            <a:ext cx="9754101" cy="974751"/>
          </a:xfrm>
        </p:spPr>
        <p:txBody>
          <a:bodyPr tIns="86400" anchor="t" anchorCtr="0"/>
          <a:lstStyle>
            <a:lvl1pPr algn="l">
              <a:defRPr sz="5715"/>
            </a:lvl1pPr>
          </a:lstStyle>
          <a:p>
            <a:r>
              <a:rPr lang="et-EE" dirty="0" smtClean="0"/>
              <a:t>Aitäh!</a:t>
            </a:r>
            <a:endParaRPr lang="en-US" dirty="0"/>
          </a:p>
        </p:txBody>
      </p:sp>
      <p:sp>
        <p:nvSpPr>
          <p:cNvPr id="8" name="Subtitle 2"/>
          <p:cNvSpPr>
            <a:spLocks noGrp="1"/>
          </p:cNvSpPr>
          <p:nvPr>
            <p:ph type="subTitle" idx="1" hasCustomPrompt="1"/>
          </p:nvPr>
        </p:nvSpPr>
        <p:spPr>
          <a:xfrm>
            <a:off x="1902049" y="3645576"/>
            <a:ext cx="9754101" cy="1732411"/>
          </a:xfrm>
        </p:spPr>
        <p:txBody>
          <a:bodyPr/>
          <a:lstStyle>
            <a:lvl1pPr marL="0" indent="0" algn="l">
              <a:spcAft>
                <a:spcPts val="0"/>
              </a:spcAft>
              <a:buNone/>
              <a:defRPr sz="2607" b="0"/>
            </a:lvl1pPr>
            <a:lvl2pPr marL="458389" indent="0" algn="ctr">
              <a:buNone/>
              <a:defRPr sz="2005"/>
            </a:lvl2pPr>
            <a:lvl3pPr marL="916777" indent="0" algn="ctr">
              <a:buNone/>
              <a:defRPr sz="1805"/>
            </a:lvl3pPr>
            <a:lvl4pPr marL="1375166" indent="0" algn="ctr">
              <a:buNone/>
              <a:defRPr sz="1604"/>
            </a:lvl4pPr>
            <a:lvl5pPr marL="1833555" indent="0" algn="ctr">
              <a:buNone/>
              <a:defRPr sz="1604"/>
            </a:lvl5pPr>
            <a:lvl6pPr marL="2291944" indent="0" algn="ctr">
              <a:buNone/>
              <a:defRPr sz="1604"/>
            </a:lvl6pPr>
            <a:lvl7pPr marL="2750332" indent="0" algn="ctr">
              <a:buNone/>
              <a:defRPr sz="1604"/>
            </a:lvl7pPr>
            <a:lvl8pPr marL="3208721" indent="0" algn="ctr">
              <a:buNone/>
              <a:defRPr sz="1604"/>
            </a:lvl8pPr>
            <a:lvl9pPr marL="3667110" indent="0" algn="ctr">
              <a:buNone/>
              <a:defRPr sz="1604"/>
            </a:lvl9pPr>
          </a:lstStyle>
          <a:p>
            <a:r>
              <a:rPr lang="et-EE" dirty="0" smtClean="0"/>
              <a:t>Eesnimi Perenimi</a:t>
            </a:r>
          </a:p>
          <a:p>
            <a:r>
              <a:rPr lang="et-EE" dirty="0" err="1" smtClean="0"/>
              <a:t>eesnimi@perenimi@amet.ee</a:t>
            </a:r>
            <a:endParaRPr lang="et-EE" dirty="0" smtClean="0"/>
          </a:p>
          <a:p>
            <a:endParaRPr lang="et-EE" dirty="0" smtClean="0"/>
          </a:p>
        </p:txBody>
      </p:sp>
      <p:pic>
        <p:nvPicPr>
          <p:cNvPr id="2" name="Pilt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7460" y="216551"/>
            <a:ext cx="4694162" cy="1389538"/>
          </a:xfrm>
          <a:prstGeom prst="rect">
            <a:avLst/>
          </a:prstGeom>
        </p:spPr>
      </p:pic>
    </p:spTree>
    <p:extLst>
      <p:ext uri="{BB962C8B-B14F-4D97-AF65-F5344CB8AC3E}">
        <p14:creationId xmlns:p14="http://schemas.microsoft.com/office/powerpoint/2010/main" val="277902139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805134"/>
            <a:ext cx="12192000" cy="5052866"/>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673" tIns="45837" rIns="91673" bIns="45837" numCol="1" rtlCol="0" anchor="t" anchorCtr="0" compatLnSpc="1">
            <a:prstTxWarp prst="textNoShape">
              <a:avLst/>
            </a:prstTxWarp>
          </a:bodyPr>
          <a:lstStyle/>
          <a:p>
            <a:pPr marL="0" marR="0" lvl="0" indent="0" algn="l" defTabSz="450431"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a:pPr>
            <a:endParaRPr kumimoji="0" lang="en-US" sz="1805" b="0" i="0" u="none" strike="noStrike" kern="1200" cap="none" spc="0" normalizeH="0" baseline="0" noProof="0" smtClean="0">
              <a:ln>
                <a:noFill/>
              </a:ln>
              <a:noFill/>
              <a:effectLst/>
              <a:uLnTx/>
              <a:uFillTx/>
              <a:latin typeface="Roboto Condensed" panose="02000000000000000000" pitchFamily="2" charset="0"/>
              <a:ea typeface="Microsoft YaHei" panose="020B0503020204020204" pitchFamily="34" charset="-122"/>
              <a:cs typeface="+mn-cs"/>
            </a:endParaRPr>
          </a:p>
        </p:txBody>
      </p:sp>
      <p:sp>
        <p:nvSpPr>
          <p:cNvPr id="7" name="Title 1"/>
          <p:cNvSpPr>
            <a:spLocks noGrp="1"/>
          </p:cNvSpPr>
          <p:nvPr>
            <p:ph type="ctrTitle" hasCustomPrompt="1"/>
          </p:nvPr>
        </p:nvSpPr>
        <p:spPr>
          <a:xfrm>
            <a:off x="1902049" y="2454250"/>
            <a:ext cx="9754101" cy="974751"/>
          </a:xfrm>
        </p:spPr>
        <p:txBody>
          <a:bodyPr tIns="86400" anchor="t" anchorCtr="0"/>
          <a:lstStyle>
            <a:lvl1pPr algn="l">
              <a:defRPr sz="5715">
                <a:solidFill>
                  <a:schemeClr val="bg1"/>
                </a:solidFill>
              </a:defRPr>
            </a:lvl1pPr>
          </a:lstStyle>
          <a:p>
            <a:r>
              <a:rPr lang="et-EE" dirty="0" smtClean="0"/>
              <a:t>Aitäh!</a:t>
            </a:r>
            <a:endParaRPr lang="en-US" dirty="0"/>
          </a:p>
        </p:txBody>
      </p:sp>
      <p:sp>
        <p:nvSpPr>
          <p:cNvPr id="8" name="Subtitle 2"/>
          <p:cNvSpPr>
            <a:spLocks noGrp="1"/>
          </p:cNvSpPr>
          <p:nvPr>
            <p:ph type="subTitle" idx="1" hasCustomPrompt="1"/>
          </p:nvPr>
        </p:nvSpPr>
        <p:spPr>
          <a:xfrm>
            <a:off x="1902049" y="3645576"/>
            <a:ext cx="9754101" cy="1732411"/>
          </a:xfrm>
        </p:spPr>
        <p:txBody>
          <a:bodyPr/>
          <a:lstStyle>
            <a:lvl1pPr marL="0" indent="0" algn="l">
              <a:spcAft>
                <a:spcPts val="0"/>
              </a:spcAft>
              <a:buNone/>
              <a:defRPr sz="2607" b="0">
                <a:solidFill>
                  <a:schemeClr val="bg1"/>
                </a:solidFill>
              </a:defRPr>
            </a:lvl1pPr>
            <a:lvl2pPr marL="458389" indent="0" algn="ctr">
              <a:buNone/>
              <a:defRPr sz="2005"/>
            </a:lvl2pPr>
            <a:lvl3pPr marL="916777" indent="0" algn="ctr">
              <a:buNone/>
              <a:defRPr sz="1805"/>
            </a:lvl3pPr>
            <a:lvl4pPr marL="1375166" indent="0" algn="ctr">
              <a:buNone/>
              <a:defRPr sz="1604"/>
            </a:lvl4pPr>
            <a:lvl5pPr marL="1833555" indent="0" algn="ctr">
              <a:buNone/>
              <a:defRPr sz="1604"/>
            </a:lvl5pPr>
            <a:lvl6pPr marL="2291944" indent="0" algn="ctr">
              <a:buNone/>
              <a:defRPr sz="1604"/>
            </a:lvl6pPr>
            <a:lvl7pPr marL="2750332" indent="0" algn="ctr">
              <a:buNone/>
              <a:defRPr sz="1604"/>
            </a:lvl7pPr>
            <a:lvl8pPr marL="3208721" indent="0" algn="ctr">
              <a:buNone/>
              <a:defRPr sz="1604"/>
            </a:lvl8pPr>
            <a:lvl9pPr marL="3667110" indent="0" algn="ctr">
              <a:buNone/>
              <a:defRPr sz="1604"/>
            </a:lvl9pPr>
          </a:lstStyle>
          <a:p>
            <a:r>
              <a:rPr lang="et-EE" dirty="0" smtClean="0"/>
              <a:t>Eesnimi Perenimi</a:t>
            </a:r>
          </a:p>
          <a:p>
            <a:r>
              <a:rPr lang="et-EE" dirty="0" err="1" smtClean="0"/>
              <a:t>eesnimi@perenimi@amet.ee</a:t>
            </a:r>
            <a:endParaRPr lang="et-EE" dirty="0" smtClean="0"/>
          </a:p>
          <a:p>
            <a:endParaRPr lang="et-EE" dirty="0" smtClean="0"/>
          </a:p>
        </p:txBody>
      </p:sp>
      <p:pic>
        <p:nvPicPr>
          <p:cNvPr id="2" name="Pilt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7460" y="216551"/>
            <a:ext cx="4694162" cy="1389538"/>
          </a:xfrm>
          <a:prstGeom prst="rect">
            <a:avLst/>
          </a:prstGeom>
        </p:spPr>
      </p:pic>
    </p:spTree>
    <p:extLst>
      <p:ext uri="{BB962C8B-B14F-4D97-AF65-F5344CB8AC3E}">
        <p14:creationId xmlns:p14="http://schemas.microsoft.com/office/powerpoint/2010/main" val="2386059124"/>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29260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831850" y="1709738"/>
            <a:ext cx="10515600" cy="2852737"/>
          </a:xfrm>
        </p:spPr>
        <p:txBody>
          <a:bodyPr anchor="b"/>
          <a:lstStyle>
            <a:lvl1pPr>
              <a:defRPr sz="6000"/>
            </a:lvl1pPr>
          </a:lstStyle>
          <a:p>
            <a:r>
              <a:rPr lang="et-EE" smtClean="0"/>
              <a:t>Muutke pealkirja laadi</a:t>
            </a:r>
            <a:endParaRPr lang="et-EE"/>
          </a:p>
        </p:txBody>
      </p:sp>
      <p:sp>
        <p:nvSpPr>
          <p:cNvPr id="3" name="Teksti kohatäid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smtClean="0"/>
              <a:t>Muutke teksti laade</a:t>
            </a:r>
          </a:p>
        </p:txBody>
      </p:sp>
      <p:sp>
        <p:nvSpPr>
          <p:cNvPr id="4" name="Kuupäeva kohatäide 3"/>
          <p:cNvSpPr>
            <a:spLocks noGrp="1"/>
          </p:cNvSpPr>
          <p:nvPr>
            <p:ph type="dt" sz="half" idx="10"/>
          </p:nvPr>
        </p:nvSpPr>
        <p:spPr/>
        <p:txBody>
          <a:bodyPr/>
          <a:lstStyle/>
          <a:p>
            <a:fld id="{61404989-1987-4274-B26A-F7E07E3C4542}" type="datetimeFigureOut">
              <a:rPr lang="et-EE" smtClean="0"/>
              <a:t>9.11.2017</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35926199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839789" y="457200"/>
            <a:ext cx="3932237" cy="1600200"/>
          </a:xfrm>
        </p:spPr>
        <p:txBody>
          <a:bodyPr anchor="b"/>
          <a:lstStyle>
            <a:lvl1pPr>
              <a:defRPr sz="2368"/>
            </a:lvl1pPr>
          </a:lstStyle>
          <a:p>
            <a:r>
              <a:rPr lang="et-EE" smtClean="0"/>
              <a:t>Muutke pealkirja laadi</a:t>
            </a:r>
            <a:endParaRPr lang="et-EE"/>
          </a:p>
        </p:txBody>
      </p:sp>
      <p:sp>
        <p:nvSpPr>
          <p:cNvPr id="3" name="Sisu kohatäide 2"/>
          <p:cNvSpPr>
            <a:spLocks noGrp="1"/>
          </p:cNvSpPr>
          <p:nvPr>
            <p:ph idx="1"/>
          </p:nvPr>
        </p:nvSpPr>
        <p:spPr>
          <a:xfrm>
            <a:off x="5183188" y="987425"/>
            <a:ext cx="6172200" cy="4873625"/>
          </a:xfrm>
        </p:spPr>
        <p:txBody>
          <a:bodyPr/>
          <a:lstStyle>
            <a:lvl1pPr>
              <a:defRPr sz="2368"/>
            </a:lvl1pPr>
            <a:lvl2pPr>
              <a:defRPr sz="2072"/>
            </a:lvl2pPr>
            <a:lvl3pPr>
              <a:defRPr sz="1777"/>
            </a:lvl3pPr>
            <a:lvl4pPr>
              <a:defRPr sz="1480"/>
            </a:lvl4pPr>
            <a:lvl5pPr>
              <a:defRPr sz="1480"/>
            </a:lvl5pPr>
            <a:lvl6pPr>
              <a:defRPr sz="1480"/>
            </a:lvl6pPr>
            <a:lvl7pPr>
              <a:defRPr sz="1480"/>
            </a:lvl7pPr>
            <a:lvl8pPr>
              <a:defRPr sz="1480"/>
            </a:lvl8pPr>
            <a:lvl9pPr>
              <a:defRPr sz="1480"/>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839789" y="2057400"/>
            <a:ext cx="3932237" cy="3811588"/>
          </a:xfrm>
        </p:spPr>
        <p:txBody>
          <a:bodyPr/>
          <a:lstStyle>
            <a:lvl1pPr marL="0" indent="0">
              <a:buNone/>
              <a:defRPr sz="1184"/>
            </a:lvl1pPr>
            <a:lvl2pPr marL="338383" indent="0">
              <a:buNone/>
              <a:defRPr sz="1036"/>
            </a:lvl2pPr>
            <a:lvl3pPr marL="676765" indent="0">
              <a:buNone/>
              <a:defRPr sz="888"/>
            </a:lvl3pPr>
            <a:lvl4pPr marL="1015148" indent="0">
              <a:buNone/>
              <a:defRPr sz="740"/>
            </a:lvl4pPr>
            <a:lvl5pPr marL="1353530" indent="0">
              <a:buNone/>
              <a:defRPr sz="740"/>
            </a:lvl5pPr>
            <a:lvl6pPr marL="1691913" indent="0">
              <a:buNone/>
              <a:defRPr sz="740"/>
            </a:lvl6pPr>
            <a:lvl7pPr marL="2030295" indent="0">
              <a:buNone/>
              <a:defRPr sz="740"/>
            </a:lvl7pPr>
            <a:lvl8pPr marL="2368678" indent="0">
              <a:buNone/>
              <a:defRPr sz="740"/>
            </a:lvl8pPr>
            <a:lvl9pPr marL="2707060" indent="0">
              <a:buNone/>
              <a:defRPr sz="740"/>
            </a:lvl9pPr>
          </a:lstStyle>
          <a:p>
            <a:pPr lvl="0"/>
            <a:r>
              <a:rPr lang="et-EE" smtClean="0"/>
              <a:t>Redigeeri juhtslaidi tekstilaade</a:t>
            </a:r>
          </a:p>
        </p:txBody>
      </p:sp>
      <p:sp>
        <p:nvSpPr>
          <p:cNvPr id="5" name="Kuupäeva kohatäide 4"/>
          <p:cNvSpPr>
            <a:spLocks noGrp="1"/>
          </p:cNvSpPr>
          <p:nvPr>
            <p:ph type="dt" sz="half" idx="10"/>
          </p:nvPr>
        </p:nvSpPr>
        <p:spPr/>
        <p:txBody>
          <a:bodyPr/>
          <a:lstStyle/>
          <a:p>
            <a:pPr defTabSz="450431" fontAlgn="base" hangingPunct="0">
              <a:spcBef>
                <a:spcPct val="0"/>
              </a:spcBef>
              <a:spcAft>
                <a:spcPct val="0"/>
              </a:spcAft>
              <a:buClr>
                <a:srgbClr val="000000"/>
              </a:buClr>
              <a:buSzPct val="100000"/>
            </a:pPr>
            <a:fld id="{D1F7C4E1-D5B5-4267-928C-53A4B713A49E}" type="datetimeFigureOut">
              <a:rPr lang="et-EE" smtClean="0"/>
              <a:pPr defTabSz="450431" fontAlgn="base" hangingPunct="0">
                <a:spcBef>
                  <a:spcPct val="0"/>
                </a:spcBef>
                <a:spcAft>
                  <a:spcPct val="0"/>
                </a:spcAft>
                <a:buClr>
                  <a:srgbClr val="000000"/>
                </a:buClr>
                <a:buSzPct val="100000"/>
              </a:pPr>
              <a:t>9.11.2017</a:t>
            </a:fld>
            <a:endParaRPr lang="et-EE"/>
          </a:p>
        </p:txBody>
      </p:sp>
      <p:sp>
        <p:nvSpPr>
          <p:cNvPr id="6" name="Jaluse kohatäide 5"/>
          <p:cNvSpPr>
            <a:spLocks noGrp="1"/>
          </p:cNvSpPr>
          <p:nvPr>
            <p:ph type="ftr" sz="quarter" idx="11"/>
          </p:nvPr>
        </p:nvSpPr>
        <p:spPr/>
        <p:txBody>
          <a:bodyPr/>
          <a:lstStyle/>
          <a:p>
            <a:pPr defTabSz="450431" fontAlgn="base" hangingPunct="0">
              <a:spcBef>
                <a:spcPct val="0"/>
              </a:spcBef>
              <a:spcAft>
                <a:spcPct val="0"/>
              </a:spcAft>
              <a:buClr>
                <a:srgbClr val="000000"/>
              </a:buClr>
              <a:buSzPct val="100000"/>
            </a:pPr>
            <a:endParaRPr lang="et-EE"/>
          </a:p>
        </p:txBody>
      </p:sp>
      <p:sp>
        <p:nvSpPr>
          <p:cNvPr id="7" name="Slaidinumbri kohatäide 6"/>
          <p:cNvSpPr>
            <a:spLocks noGrp="1"/>
          </p:cNvSpPr>
          <p:nvPr>
            <p:ph type="sldNum" sz="quarter" idx="12"/>
          </p:nvPr>
        </p:nvSpPr>
        <p:spPr/>
        <p:txBody>
          <a:bodyPr/>
          <a:lstStyle/>
          <a:p>
            <a:pPr defTabSz="450431" fontAlgn="base" hangingPunct="0">
              <a:spcBef>
                <a:spcPct val="0"/>
              </a:spcBef>
              <a:spcAft>
                <a:spcPct val="0"/>
              </a:spcAft>
              <a:buClr>
                <a:srgbClr val="000000"/>
              </a:buClr>
              <a:buSzPct val="100000"/>
            </a:pPr>
            <a:fld id="{C142DE45-6D34-459E-A110-A152A2C37C0C}" type="slidenum">
              <a:rPr lang="et-EE" smtClean="0"/>
              <a:pPr defTabSz="450431" fontAlgn="base" hangingPunct="0">
                <a:spcBef>
                  <a:spcPct val="0"/>
                </a:spcBef>
                <a:spcAft>
                  <a:spcPct val="0"/>
                </a:spcAft>
                <a:buClr>
                  <a:srgbClr val="000000"/>
                </a:buClr>
                <a:buSzPct val="100000"/>
              </a:pPr>
              <a:t>‹#›</a:t>
            </a:fld>
            <a:endParaRPr lang="et-EE"/>
          </a:p>
        </p:txBody>
      </p:sp>
    </p:spTree>
    <p:extLst>
      <p:ext uri="{BB962C8B-B14F-4D97-AF65-F5344CB8AC3E}">
        <p14:creationId xmlns:p14="http://schemas.microsoft.com/office/powerpoint/2010/main" val="3422102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sz="half" idx="1"/>
          </p:nvPr>
        </p:nvSpPr>
        <p:spPr>
          <a:xfrm>
            <a:off x="838200" y="1825625"/>
            <a:ext cx="5181600" cy="435133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Sisu kohatäide 3"/>
          <p:cNvSpPr>
            <a:spLocks noGrp="1"/>
          </p:cNvSpPr>
          <p:nvPr>
            <p:ph sz="half" idx="2"/>
          </p:nvPr>
        </p:nvSpPr>
        <p:spPr>
          <a:xfrm>
            <a:off x="6172200" y="1825625"/>
            <a:ext cx="5181600" cy="435133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Kuupäeva kohatäide 4"/>
          <p:cNvSpPr>
            <a:spLocks noGrp="1"/>
          </p:cNvSpPr>
          <p:nvPr>
            <p:ph type="dt" sz="half" idx="10"/>
          </p:nvPr>
        </p:nvSpPr>
        <p:spPr/>
        <p:txBody>
          <a:bodyPr/>
          <a:lstStyle/>
          <a:p>
            <a:fld id="{61404989-1987-4274-B26A-F7E07E3C4542}" type="datetimeFigureOut">
              <a:rPr lang="et-EE" smtClean="0"/>
              <a:t>9.11.2017</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2658513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839788" y="365125"/>
            <a:ext cx="10515600" cy="1325563"/>
          </a:xfrm>
        </p:spPr>
        <p:txBody>
          <a:bodyPr/>
          <a:lstStyle/>
          <a:p>
            <a:r>
              <a:rPr lang="et-EE" smtClean="0"/>
              <a:t>Muutke pealkirja laadi</a:t>
            </a:r>
            <a:endParaRPr lang="et-EE"/>
          </a:p>
        </p:txBody>
      </p:sp>
      <p:sp>
        <p:nvSpPr>
          <p:cNvPr id="3" name="Teksti kohatäid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4" name="Sisu kohatäide 3"/>
          <p:cNvSpPr>
            <a:spLocks noGrp="1"/>
          </p:cNvSpPr>
          <p:nvPr>
            <p:ph sz="half" idx="2"/>
          </p:nvPr>
        </p:nvSpPr>
        <p:spPr>
          <a:xfrm>
            <a:off x="839788" y="2505075"/>
            <a:ext cx="5157787" cy="368458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ksti kohatäid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6" name="Sisu kohatäide 5"/>
          <p:cNvSpPr>
            <a:spLocks noGrp="1"/>
          </p:cNvSpPr>
          <p:nvPr>
            <p:ph sz="quarter" idx="4"/>
          </p:nvPr>
        </p:nvSpPr>
        <p:spPr>
          <a:xfrm>
            <a:off x="6172200" y="2505075"/>
            <a:ext cx="5183188" cy="368458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Kuupäeva kohatäide 6"/>
          <p:cNvSpPr>
            <a:spLocks noGrp="1"/>
          </p:cNvSpPr>
          <p:nvPr>
            <p:ph type="dt" sz="half" idx="10"/>
          </p:nvPr>
        </p:nvSpPr>
        <p:spPr/>
        <p:txBody>
          <a:bodyPr/>
          <a:lstStyle/>
          <a:p>
            <a:fld id="{61404989-1987-4274-B26A-F7E07E3C4542}" type="datetimeFigureOut">
              <a:rPr lang="et-EE" smtClean="0"/>
              <a:t>9.11.2017</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428455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Kuupäeva kohatäide 2"/>
          <p:cNvSpPr>
            <a:spLocks noGrp="1"/>
          </p:cNvSpPr>
          <p:nvPr>
            <p:ph type="dt" sz="half" idx="10"/>
          </p:nvPr>
        </p:nvSpPr>
        <p:spPr/>
        <p:txBody>
          <a:bodyPr/>
          <a:lstStyle/>
          <a:p>
            <a:fld id="{61404989-1987-4274-B26A-F7E07E3C4542}" type="datetimeFigureOut">
              <a:rPr lang="et-EE" smtClean="0"/>
              <a:t>9.11.2017</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3585966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61404989-1987-4274-B26A-F7E07E3C4542}" type="datetimeFigureOut">
              <a:rPr lang="et-EE" smtClean="0"/>
              <a:t>9.11.2017</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3796778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Sisu kohatäid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Kuupäeva kohatäide 4"/>
          <p:cNvSpPr>
            <a:spLocks noGrp="1"/>
          </p:cNvSpPr>
          <p:nvPr>
            <p:ph type="dt" sz="half" idx="10"/>
          </p:nvPr>
        </p:nvSpPr>
        <p:spPr/>
        <p:txBody>
          <a:bodyPr/>
          <a:lstStyle/>
          <a:p>
            <a:fld id="{61404989-1987-4274-B26A-F7E07E3C4542}" type="datetimeFigureOut">
              <a:rPr lang="et-EE" smtClean="0"/>
              <a:t>9.11.2017</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1537388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Pildi kohatäi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Kuupäeva kohatäide 4"/>
          <p:cNvSpPr>
            <a:spLocks noGrp="1"/>
          </p:cNvSpPr>
          <p:nvPr>
            <p:ph type="dt" sz="half" idx="10"/>
          </p:nvPr>
        </p:nvSpPr>
        <p:spPr/>
        <p:txBody>
          <a:bodyPr/>
          <a:lstStyle/>
          <a:p>
            <a:fld id="{61404989-1987-4274-B26A-F7E07E3C4542}" type="datetimeFigureOut">
              <a:rPr lang="et-EE" smtClean="0"/>
              <a:t>9.11.2017</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3CB32236-7C35-4C0A-82AC-B80A5D71C064}" type="slidenum">
              <a:rPr lang="et-EE" smtClean="0"/>
              <a:t>‹#›</a:t>
            </a:fld>
            <a:endParaRPr lang="et-EE"/>
          </a:p>
        </p:txBody>
      </p:sp>
    </p:spTree>
    <p:extLst>
      <p:ext uri="{BB962C8B-B14F-4D97-AF65-F5344CB8AC3E}">
        <p14:creationId xmlns:p14="http://schemas.microsoft.com/office/powerpoint/2010/main" val="3115477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smtClean="0"/>
              <a:t>Muutke pealkirja laadi</a:t>
            </a:r>
            <a:endParaRPr lang="et-EE"/>
          </a:p>
        </p:txBody>
      </p:sp>
      <p:sp>
        <p:nvSpPr>
          <p:cNvPr id="3" name="Teksti kohatäid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404989-1987-4274-B26A-F7E07E3C4542}" type="datetimeFigureOut">
              <a:rPr lang="et-EE" smtClean="0"/>
              <a:t>9.11.2017</a:t>
            </a:fld>
            <a:endParaRPr lang="et-EE"/>
          </a:p>
        </p:txBody>
      </p:sp>
      <p:sp>
        <p:nvSpPr>
          <p:cNvPr id="5" name="Jaluse kohatäid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B32236-7C35-4C0A-82AC-B80A5D71C064}" type="slidenum">
              <a:rPr lang="et-EE" smtClean="0"/>
              <a:t>‹#›</a:t>
            </a:fld>
            <a:endParaRPr lang="et-EE"/>
          </a:p>
        </p:txBody>
      </p:sp>
    </p:spTree>
    <p:extLst>
      <p:ext uri="{BB962C8B-B14F-4D97-AF65-F5344CB8AC3E}">
        <p14:creationId xmlns:p14="http://schemas.microsoft.com/office/powerpoint/2010/main" val="1469478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smtClean="0"/>
              <a:t>Muutke pealkirja laadi</a:t>
            </a:r>
            <a:endParaRPr lang="et-EE"/>
          </a:p>
        </p:txBody>
      </p:sp>
      <p:sp>
        <p:nvSpPr>
          <p:cNvPr id="3" name="Teksti kohatäid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F7C4E1-D5B5-4267-928C-53A4B713A49E}" type="datetimeFigureOut">
              <a:rPr lang="et-EE" smtClean="0"/>
              <a:t>9.11.2017</a:t>
            </a:fld>
            <a:endParaRPr lang="et-EE"/>
          </a:p>
        </p:txBody>
      </p:sp>
      <p:sp>
        <p:nvSpPr>
          <p:cNvPr id="5" name="Jaluse kohatäid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42DE45-6D34-459E-A110-A152A2C37C0C}" type="slidenum">
              <a:rPr lang="et-EE" smtClean="0"/>
              <a:t>‹#›</a:t>
            </a:fld>
            <a:endParaRPr lang="et-EE"/>
          </a:p>
        </p:txBody>
      </p:sp>
    </p:spTree>
    <p:extLst>
      <p:ext uri="{BB962C8B-B14F-4D97-AF65-F5344CB8AC3E}">
        <p14:creationId xmlns:p14="http://schemas.microsoft.com/office/powerpoint/2010/main" val="5618468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1755" y="302395"/>
            <a:ext cx="12286627" cy="1263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6" name="Rectangle 2"/>
          <p:cNvSpPr>
            <a:spLocks noGrp="1" noChangeArrowheads="1"/>
          </p:cNvSpPr>
          <p:nvPr>
            <p:ph type="body" idx="1"/>
          </p:nvPr>
        </p:nvSpPr>
        <p:spPr bwMode="auto">
          <a:xfrm>
            <a:off x="681755" y="1772990"/>
            <a:ext cx="12286627" cy="45247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1027" name="Rectangle 3"/>
          <p:cNvSpPr>
            <a:spLocks noGrp="1" noChangeArrowheads="1"/>
          </p:cNvSpPr>
          <p:nvPr>
            <p:ph type="dt"/>
          </p:nvPr>
        </p:nvSpPr>
        <p:spPr bwMode="auto">
          <a:xfrm>
            <a:off x="681756" y="6904155"/>
            <a:ext cx="3178651" cy="52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5782" algn="l"/>
                <a:tab pos="1451564" algn="l"/>
                <a:tab pos="2177346" algn="l"/>
              </a:tabLst>
              <a:defRPr sz="1404">
                <a:solidFill>
                  <a:srgbClr val="000000"/>
                </a:solidFill>
                <a:latin typeface="Times New Roman" panose="02020603050405020304" pitchFamily="18" charset="0"/>
                <a:cs typeface="Arial Unicode MS" panose="020B0604020202020204" pitchFamily="34" charset="-128"/>
              </a:defRPr>
            </a:lvl1pPr>
          </a:lstStyle>
          <a:p>
            <a:pPr defTabSz="450431" fontAlgn="base" hangingPunct="0">
              <a:spcBef>
                <a:spcPct val="0"/>
              </a:spcBef>
              <a:spcAft>
                <a:spcPct val="0"/>
              </a:spcAft>
              <a:buClr>
                <a:srgbClr val="000000"/>
              </a:buClr>
              <a:buSzPct val="100000"/>
            </a:pPr>
            <a:endParaRPr lang="et-EE" altLang="en-US"/>
          </a:p>
        </p:txBody>
      </p:sp>
      <p:sp>
        <p:nvSpPr>
          <p:cNvPr id="1028" name="Rectangle 4"/>
          <p:cNvSpPr>
            <a:spLocks noGrp="1" noChangeArrowheads="1"/>
          </p:cNvSpPr>
          <p:nvPr>
            <p:ph type="ftr"/>
          </p:nvPr>
        </p:nvSpPr>
        <p:spPr bwMode="auto">
          <a:xfrm>
            <a:off x="4671198" y="6904155"/>
            <a:ext cx="4327095" cy="52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5782" algn="l"/>
                <a:tab pos="1451564" algn="l"/>
                <a:tab pos="2177346" algn="l"/>
                <a:tab pos="2903129" algn="l"/>
              </a:tabLst>
              <a:defRPr sz="1404">
                <a:solidFill>
                  <a:srgbClr val="000000"/>
                </a:solidFill>
                <a:latin typeface="Times New Roman" panose="02020603050405020304" pitchFamily="18" charset="0"/>
                <a:cs typeface="Arial Unicode MS" panose="020B0604020202020204" pitchFamily="34" charset="-128"/>
              </a:defRPr>
            </a:lvl1pPr>
          </a:lstStyle>
          <a:p>
            <a:pPr defTabSz="450431" fontAlgn="base" hangingPunct="0">
              <a:spcBef>
                <a:spcPct val="0"/>
              </a:spcBef>
              <a:spcAft>
                <a:spcPct val="0"/>
              </a:spcAft>
              <a:buClr>
                <a:srgbClr val="000000"/>
              </a:buClr>
              <a:buSzPct val="100000"/>
            </a:pPr>
            <a:endParaRPr lang="et-EE" altLang="en-US"/>
          </a:p>
        </p:txBody>
      </p:sp>
      <p:sp>
        <p:nvSpPr>
          <p:cNvPr id="1029" name="Rectangle 5"/>
          <p:cNvSpPr>
            <a:spLocks noGrp="1" noChangeArrowheads="1"/>
          </p:cNvSpPr>
          <p:nvPr>
            <p:ph type="sldNum"/>
          </p:nvPr>
        </p:nvSpPr>
        <p:spPr bwMode="auto">
          <a:xfrm>
            <a:off x="9791882" y="6904155"/>
            <a:ext cx="3178651" cy="52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5782" algn="l"/>
                <a:tab pos="1451564" algn="l"/>
                <a:tab pos="2177346" algn="l"/>
              </a:tabLst>
              <a:defRPr sz="1404">
                <a:solidFill>
                  <a:srgbClr val="000000"/>
                </a:solidFill>
                <a:latin typeface="Times New Roman" panose="02020603050405020304" pitchFamily="18" charset="0"/>
                <a:cs typeface="Arial Unicode MS" panose="020B0604020202020204" pitchFamily="34" charset="-128"/>
              </a:defRPr>
            </a:lvl1pPr>
          </a:lstStyle>
          <a:p>
            <a:pPr defTabSz="450431" fontAlgn="base" hangingPunct="0">
              <a:spcBef>
                <a:spcPct val="0"/>
              </a:spcBef>
              <a:spcAft>
                <a:spcPct val="0"/>
              </a:spcAft>
              <a:buClr>
                <a:srgbClr val="000000"/>
              </a:buClr>
              <a:buSzPct val="100000"/>
            </a:pPr>
            <a:fld id="{91A857D3-8977-4B76-8A8E-76EC884CC3A4}" type="slidenum">
              <a:rPr lang="et-EE" altLang="en-US" smtClean="0"/>
              <a:pPr defTabSz="450431" fontAlgn="base" hangingPunct="0">
                <a:spcBef>
                  <a:spcPct val="0"/>
                </a:spcBef>
                <a:spcAft>
                  <a:spcPct val="0"/>
                </a:spcAft>
                <a:buClr>
                  <a:srgbClr val="000000"/>
                </a:buClr>
                <a:buSzPct val="100000"/>
              </a:pPr>
              <a:t>‹#›</a:t>
            </a:fld>
            <a:endParaRPr lang="et-EE" altLang="en-US"/>
          </a:p>
        </p:txBody>
      </p:sp>
    </p:spTree>
    <p:extLst>
      <p:ext uri="{BB962C8B-B14F-4D97-AF65-F5344CB8AC3E}">
        <p14:creationId xmlns:p14="http://schemas.microsoft.com/office/powerpoint/2010/main" val="2049182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timing>
    <p:tnLst>
      <p:par>
        <p:cTn id="1" dur="indefinite" restart="never" nodeType="tmRoot"/>
      </p:par>
    </p:tnLst>
  </p:timing>
  <p:txStyles>
    <p:titleStyle>
      <a:lvl1pPr algn="l" defTabSz="450431" rtl="0" fontAlgn="base" hangingPunct="0">
        <a:lnSpc>
          <a:spcPct val="88000"/>
        </a:lnSpc>
        <a:spcBef>
          <a:spcPct val="0"/>
        </a:spcBef>
        <a:spcAft>
          <a:spcPct val="0"/>
        </a:spcAft>
        <a:buClr>
          <a:srgbClr val="000000"/>
        </a:buClr>
        <a:buSzPct val="100000"/>
        <a:buFont typeface="Times New Roman" panose="02020603050405020304" pitchFamily="18" charset="0"/>
        <a:defRPr sz="5715" kern="1200">
          <a:solidFill>
            <a:srgbClr val="000000"/>
          </a:solidFill>
          <a:latin typeface="+mj-lt"/>
          <a:ea typeface="+mj-ea"/>
          <a:cs typeface="+mj-cs"/>
        </a:defRPr>
      </a:lvl1pPr>
      <a:lvl2pPr marL="744882" indent="-286493" algn="l" defTabSz="450431" rtl="0" fontAlgn="base" hangingPunct="0">
        <a:lnSpc>
          <a:spcPct val="88000"/>
        </a:lnSpc>
        <a:spcBef>
          <a:spcPct val="0"/>
        </a:spcBef>
        <a:spcAft>
          <a:spcPct val="0"/>
        </a:spcAft>
        <a:buClr>
          <a:srgbClr val="000000"/>
        </a:buClr>
        <a:buSzPct val="100000"/>
        <a:buFont typeface="Times New Roman" panose="02020603050405020304" pitchFamily="18" charset="0"/>
        <a:defRPr sz="5715">
          <a:solidFill>
            <a:srgbClr val="000000"/>
          </a:solidFill>
          <a:latin typeface="Roboto Condensed" panose="02000000000000000000" pitchFamily="2" charset="0"/>
          <a:ea typeface="Microsoft YaHei" panose="020B0503020204020204" pitchFamily="34" charset="-122"/>
        </a:defRPr>
      </a:lvl2pPr>
      <a:lvl3pPr marL="1145972" indent="-229194" algn="l" defTabSz="450431" rtl="0" fontAlgn="base" hangingPunct="0">
        <a:lnSpc>
          <a:spcPct val="88000"/>
        </a:lnSpc>
        <a:spcBef>
          <a:spcPct val="0"/>
        </a:spcBef>
        <a:spcAft>
          <a:spcPct val="0"/>
        </a:spcAft>
        <a:buClr>
          <a:srgbClr val="000000"/>
        </a:buClr>
        <a:buSzPct val="100000"/>
        <a:buFont typeface="Times New Roman" panose="02020603050405020304" pitchFamily="18" charset="0"/>
        <a:defRPr sz="5715">
          <a:solidFill>
            <a:srgbClr val="000000"/>
          </a:solidFill>
          <a:latin typeface="Roboto Condensed" panose="02000000000000000000" pitchFamily="2" charset="0"/>
          <a:ea typeface="Microsoft YaHei" panose="020B0503020204020204" pitchFamily="34" charset="-122"/>
        </a:defRPr>
      </a:lvl3pPr>
      <a:lvl4pPr marL="1604361" indent="-229194" algn="l" defTabSz="450431" rtl="0" fontAlgn="base" hangingPunct="0">
        <a:lnSpc>
          <a:spcPct val="88000"/>
        </a:lnSpc>
        <a:spcBef>
          <a:spcPct val="0"/>
        </a:spcBef>
        <a:spcAft>
          <a:spcPct val="0"/>
        </a:spcAft>
        <a:buClr>
          <a:srgbClr val="000000"/>
        </a:buClr>
        <a:buSzPct val="100000"/>
        <a:buFont typeface="Times New Roman" panose="02020603050405020304" pitchFamily="18" charset="0"/>
        <a:defRPr sz="5715">
          <a:solidFill>
            <a:srgbClr val="000000"/>
          </a:solidFill>
          <a:latin typeface="Roboto Condensed" panose="02000000000000000000" pitchFamily="2" charset="0"/>
          <a:ea typeface="Microsoft YaHei" panose="020B0503020204020204" pitchFamily="34" charset="-122"/>
        </a:defRPr>
      </a:lvl4pPr>
      <a:lvl5pPr marL="2062749" indent="-229194" algn="l" defTabSz="450431" rtl="0" fontAlgn="base" hangingPunct="0">
        <a:lnSpc>
          <a:spcPct val="88000"/>
        </a:lnSpc>
        <a:spcBef>
          <a:spcPct val="0"/>
        </a:spcBef>
        <a:spcAft>
          <a:spcPct val="0"/>
        </a:spcAft>
        <a:buClr>
          <a:srgbClr val="000000"/>
        </a:buClr>
        <a:buSzPct val="100000"/>
        <a:buFont typeface="Times New Roman" panose="02020603050405020304" pitchFamily="18" charset="0"/>
        <a:defRPr sz="5715">
          <a:solidFill>
            <a:srgbClr val="000000"/>
          </a:solidFill>
          <a:latin typeface="Roboto Condensed" panose="02000000000000000000" pitchFamily="2" charset="0"/>
          <a:ea typeface="Microsoft YaHei" panose="020B0503020204020204" pitchFamily="34" charset="-122"/>
        </a:defRPr>
      </a:lvl5pPr>
      <a:lvl6pPr marL="2521138" indent="-229194" algn="l" defTabSz="450431" rtl="0" fontAlgn="base" hangingPunct="0">
        <a:lnSpc>
          <a:spcPct val="88000"/>
        </a:lnSpc>
        <a:spcBef>
          <a:spcPct val="0"/>
        </a:spcBef>
        <a:spcAft>
          <a:spcPct val="0"/>
        </a:spcAft>
        <a:buClr>
          <a:srgbClr val="000000"/>
        </a:buClr>
        <a:buSzPct val="100000"/>
        <a:buFont typeface="Times New Roman" panose="02020603050405020304" pitchFamily="18" charset="0"/>
        <a:defRPr sz="5715">
          <a:solidFill>
            <a:srgbClr val="000000"/>
          </a:solidFill>
          <a:latin typeface="Roboto Condensed" panose="02000000000000000000" pitchFamily="2" charset="0"/>
          <a:ea typeface="Microsoft YaHei" panose="020B0503020204020204" pitchFamily="34" charset="-122"/>
        </a:defRPr>
      </a:lvl6pPr>
      <a:lvl7pPr marL="2979527" indent="-229194" algn="l" defTabSz="450431" rtl="0" fontAlgn="base" hangingPunct="0">
        <a:lnSpc>
          <a:spcPct val="88000"/>
        </a:lnSpc>
        <a:spcBef>
          <a:spcPct val="0"/>
        </a:spcBef>
        <a:spcAft>
          <a:spcPct val="0"/>
        </a:spcAft>
        <a:buClr>
          <a:srgbClr val="000000"/>
        </a:buClr>
        <a:buSzPct val="100000"/>
        <a:buFont typeface="Times New Roman" panose="02020603050405020304" pitchFamily="18" charset="0"/>
        <a:defRPr sz="5715">
          <a:solidFill>
            <a:srgbClr val="000000"/>
          </a:solidFill>
          <a:latin typeface="Roboto Condensed" panose="02000000000000000000" pitchFamily="2" charset="0"/>
          <a:ea typeface="Microsoft YaHei" panose="020B0503020204020204" pitchFamily="34" charset="-122"/>
        </a:defRPr>
      </a:lvl7pPr>
      <a:lvl8pPr marL="3437915" indent="-229194" algn="l" defTabSz="450431" rtl="0" fontAlgn="base" hangingPunct="0">
        <a:lnSpc>
          <a:spcPct val="88000"/>
        </a:lnSpc>
        <a:spcBef>
          <a:spcPct val="0"/>
        </a:spcBef>
        <a:spcAft>
          <a:spcPct val="0"/>
        </a:spcAft>
        <a:buClr>
          <a:srgbClr val="000000"/>
        </a:buClr>
        <a:buSzPct val="100000"/>
        <a:buFont typeface="Times New Roman" panose="02020603050405020304" pitchFamily="18" charset="0"/>
        <a:defRPr sz="5715">
          <a:solidFill>
            <a:srgbClr val="000000"/>
          </a:solidFill>
          <a:latin typeface="Roboto Condensed" panose="02000000000000000000" pitchFamily="2" charset="0"/>
          <a:ea typeface="Microsoft YaHei" panose="020B0503020204020204" pitchFamily="34" charset="-122"/>
        </a:defRPr>
      </a:lvl8pPr>
      <a:lvl9pPr marL="3896304" indent="-229194" algn="l" defTabSz="450431" rtl="0" fontAlgn="base" hangingPunct="0">
        <a:lnSpc>
          <a:spcPct val="88000"/>
        </a:lnSpc>
        <a:spcBef>
          <a:spcPct val="0"/>
        </a:spcBef>
        <a:spcAft>
          <a:spcPct val="0"/>
        </a:spcAft>
        <a:buClr>
          <a:srgbClr val="000000"/>
        </a:buClr>
        <a:buSzPct val="100000"/>
        <a:buFont typeface="Times New Roman" panose="02020603050405020304" pitchFamily="18" charset="0"/>
        <a:defRPr sz="5715">
          <a:solidFill>
            <a:srgbClr val="000000"/>
          </a:solidFill>
          <a:latin typeface="Roboto Condensed" panose="02000000000000000000" pitchFamily="2" charset="0"/>
          <a:ea typeface="Microsoft YaHei" panose="020B0503020204020204" pitchFamily="34" charset="-122"/>
        </a:defRPr>
      </a:lvl9pPr>
    </p:titleStyle>
    <p:bodyStyle>
      <a:lvl1pPr marL="343792" indent="-343792" algn="l" defTabSz="450431" rtl="0" fontAlgn="base" hangingPunct="0">
        <a:lnSpc>
          <a:spcPct val="110000"/>
        </a:lnSpc>
        <a:spcBef>
          <a:spcPct val="0"/>
        </a:spcBef>
        <a:spcAft>
          <a:spcPts val="1417"/>
        </a:spcAft>
        <a:buClr>
          <a:srgbClr val="000000"/>
        </a:buClr>
        <a:buSzPct val="100000"/>
        <a:buFont typeface="Times New Roman" panose="02020603050405020304" pitchFamily="18" charset="0"/>
        <a:defRPr sz="3208" kern="1200">
          <a:solidFill>
            <a:srgbClr val="000000"/>
          </a:solidFill>
          <a:latin typeface="+mn-lt"/>
          <a:ea typeface="+mn-ea"/>
          <a:cs typeface="+mn-cs"/>
        </a:defRPr>
      </a:lvl1pPr>
      <a:lvl2pPr marL="744882" indent="-286493" algn="l" defTabSz="450431" rtl="0" fontAlgn="base" hangingPunct="0">
        <a:lnSpc>
          <a:spcPct val="110000"/>
        </a:lnSpc>
        <a:spcBef>
          <a:spcPct val="0"/>
        </a:spcBef>
        <a:spcAft>
          <a:spcPts val="1141"/>
        </a:spcAft>
        <a:buClr>
          <a:srgbClr val="000000"/>
        </a:buClr>
        <a:buSzPct val="100000"/>
        <a:buFont typeface="Times New Roman" panose="02020603050405020304" pitchFamily="18" charset="0"/>
        <a:defRPr sz="2807" kern="1200">
          <a:solidFill>
            <a:srgbClr val="000000"/>
          </a:solidFill>
          <a:latin typeface="+mn-lt"/>
          <a:ea typeface="+mn-ea"/>
          <a:cs typeface="+mn-cs"/>
        </a:defRPr>
      </a:lvl2pPr>
      <a:lvl3pPr marL="1145972" indent="-229194" algn="l" defTabSz="450431" rtl="0" fontAlgn="base" hangingPunct="0">
        <a:lnSpc>
          <a:spcPct val="110000"/>
        </a:lnSpc>
        <a:spcBef>
          <a:spcPct val="0"/>
        </a:spcBef>
        <a:spcAft>
          <a:spcPts val="852"/>
        </a:spcAft>
        <a:buClr>
          <a:srgbClr val="000000"/>
        </a:buClr>
        <a:buSzPct val="100000"/>
        <a:buFont typeface="Times New Roman" panose="02020603050405020304" pitchFamily="18" charset="0"/>
        <a:defRPr sz="2406" kern="1200">
          <a:solidFill>
            <a:srgbClr val="000000"/>
          </a:solidFill>
          <a:latin typeface="+mn-lt"/>
          <a:ea typeface="+mn-ea"/>
          <a:cs typeface="+mn-cs"/>
        </a:defRPr>
      </a:lvl3pPr>
      <a:lvl4pPr marL="1604361" indent="-229194" algn="l" defTabSz="450431" rtl="0" fontAlgn="base" hangingPunct="0">
        <a:lnSpc>
          <a:spcPct val="110000"/>
        </a:lnSpc>
        <a:spcBef>
          <a:spcPct val="0"/>
        </a:spcBef>
        <a:spcAft>
          <a:spcPts val="576"/>
        </a:spcAft>
        <a:buClr>
          <a:srgbClr val="000000"/>
        </a:buClr>
        <a:buSzPct val="100000"/>
        <a:buFont typeface="Times New Roman" panose="02020603050405020304" pitchFamily="18" charset="0"/>
        <a:defRPr sz="2005" kern="1200">
          <a:solidFill>
            <a:srgbClr val="000000"/>
          </a:solidFill>
          <a:latin typeface="+mn-lt"/>
          <a:ea typeface="+mn-ea"/>
          <a:cs typeface="+mn-cs"/>
        </a:defRPr>
      </a:lvl4pPr>
      <a:lvl5pPr marL="2062749" indent="-229194" algn="l" defTabSz="450431" rtl="0" fontAlgn="base" hangingPunct="0">
        <a:lnSpc>
          <a:spcPct val="110000"/>
        </a:lnSpc>
        <a:spcBef>
          <a:spcPct val="0"/>
        </a:spcBef>
        <a:spcAft>
          <a:spcPts val="289"/>
        </a:spcAft>
        <a:buClr>
          <a:srgbClr val="000000"/>
        </a:buClr>
        <a:buSzPct val="100000"/>
        <a:buFont typeface="Times New Roman" panose="02020603050405020304" pitchFamily="18" charset="0"/>
        <a:defRPr sz="2005" kern="1200">
          <a:solidFill>
            <a:srgbClr val="000000"/>
          </a:solidFill>
          <a:latin typeface="+mn-lt"/>
          <a:ea typeface="+mn-ea"/>
          <a:cs typeface="+mn-cs"/>
        </a:defRPr>
      </a:lvl5pPr>
      <a:lvl6pPr marL="2521138" indent="-229194" algn="l" defTabSz="916777" rtl="0" eaLnBrk="1" latinLnBrk="0" hangingPunct="1">
        <a:lnSpc>
          <a:spcPct val="90000"/>
        </a:lnSpc>
        <a:spcBef>
          <a:spcPts val="501"/>
        </a:spcBef>
        <a:buFont typeface="Arial" panose="020B0604020202020204" pitchFamily="34" charset="0"/>
        <a:buChar char="•"/>
        <a:defRPr sz="1805" kern="1200">
          <a:solidFill>
            <a:schemeClr val="tx1"/>
          </a:solidFill>
          <a:latin typeface="+mn-lt"/>
          <a:ea typeface="+mn-ea"/>
          <a:cs typeface="+mn-cs"/>
        </a:defRPr>
      </a:lvl6pPr>
      <a:lvl7pPr marL="2979527" indent="-229194" algn="l" defTabSz="916777" rtl="0" eaLnBrk="1" latinLnBrk="0" hangingPunct="1">
        <a:lnSpc>
          <a:spcPct val="90000"/>
        </a:lnSpc>
        <a:spcBef>
          <a:spcPts val="501"/>
        </a:spcBef>
        <a:buFont typeface="Arial" panose="020B0604020202020204" pitchFamily="34" charset="0"/>
        <a:buChar char="•"/>
        <a:defRPr sz="1805" kern="1200">
          <a:solidFill>
            <a:schemeClr val="tx1"/>
          </a:solidFill>
          <a:latin typeface="+mn-lt"/>
          <a:ea typeface="+mn-ea"/>
          <a:cs typeface="+mn-cs"/>
        </a:defRPr>
      </a:lvl7pPr>
      <a:lvl8pPr marL="3437915" indent="-229194" algn="l" defTabSz="916777" rtl="0" eaLnBrk="1" latinLnBrk="0" hangingPunct="1">
        <a:lnSpc>
          <a:spcPct val="90000"/>
        </a:lnSpc>
        <a:spcBef>
          <a:spcPts val="501"/>
        </a:spcBef>
        <a:buFont typeface="Arial" panose="020B0604020202020204" pitchFamily="34" charset="0"/>
        <a:buChar char="•"/>
        <a:defRPr sz="1805" kern="1200">
          <a:solidFill>
            <a:schemeClr val="tx1"/>
          </a:solidFill>
          <a:latin typeface="+mn-lt"/>
          <a:ea typeface="+mn-ea"/>
          <a:cs typeface="+mn-cs"/>
        </a:defRPr>
      </a:lvl8pPr>
      <a:lvl9pPr marL="3896304" indent="-229194" algn="l" defTabSz="916777" rtl="0" eaLnBrk="1" latinLnBrk="0" hangingPunct="1">
        <a:lnSpc>
          <a:spcPct val="90000"/>
        </a:lnSpc>
        <a:spcBef>
          <a:spcPts val="501"/>
        </a:spcBef>
        <a:buFont typeface="Arial" panose="020B0604020202020204" pitchFamily="34" charset="0"/>
        <a:buChar char="•"/>
        <a:defRPr sz="1805" kern="1200">
          <a:solidFill>
            <a:schemeClr val="tx1"/>
          </a:solidFill>
          <a:latin typeface="+mn-lt"/>
          <a:ea typeface="+mn-ea"/>
          <a:cs typeface="+mn-cs"/>
        </a:defRPr>
      </a:lvl9pPr>
    </p:bodyStyle>
    <p:otherStyle>
      <a:defPPr>
        <a:defRPr lang="en-US"/>
      </a:defPPr>
      <a:lvl1pPr marL="0" algn="l" defTabSz="916777" rtl="0" eaLnBrk="1" latinLnBrk="0" hangingPunct="1">
        <a:defRPr sz="1805" kern="1200">
          <a:solidFill>
            <a:schemeClr val="tx1"/>
          </a:solidFill>
          <a:latin typeface="+mn-lt"/>
          <a:ea typeface="+mn-ea"/>
          <a:cs typeface="+mn-cs"/>
        </a:defRPr>
      </a:lvl1pPr>
      <a:lvl2pPr marL="458389" algn="l" defTabSz="916777" rtl="0" eaLnBrk="1" latinLnBrk="0" hangingPunct="1">
        <a:defRPr sz="1805" kern="1200">
          <a:solidFill>
            <a:schemeClr val="tx1"/>
          </a:solidFill>
          <a:latin typeface="+mn-lt"/>
          <a:ea typeface="+mn-ea"/>
          <a:cs typeface="+mn-cs"/>
        </a:defRPr>
      </a:lvl2pPr>
      <a:lvl3pPr marL="916777" algn="l" defTabSz="916777" rtl="0" eaLnBrk="1" latinLnBrk="0" hangingPunct="1">
        <a:defRPr sz="1805" kern="1200">
          <a:solidFill>
            <a:schemeClr val="tx1"/>
          </a:solidFill>
          <a:latin typeface="+mn-lt"/>
          <a:ea typeface="+mn-ea"/>
          <a:cs typeface="+mn-cs"/>
        </a:defRPr>
      </a:lvl3pPr>
      <a:lvl4pPr marL="1375166" algn="l" defTabSz="916777" rtl="0" eaLnBrk="1" latinLnBrk="0" hangingPunct="1">
        <a:defRPr sz="1805" kern="1200">
          <a:solidFill>
            <a:schemeClr val="tx1"/>
          </a:solidFill>
          <a:latin typeface="+mn-lt"/>
          <a:ea typeface="+mn-ea"/>
          <a:cs typeface="+mn-cs"/>
        </a:defRPr>
      </a:lvl4pPr>
      <a:lvl5pPr marL="1833555" algn="l" defTabSz="916777" rtl="0" eaLnBrk="1" latinLnBrk="0" hangingPunct="1">
        <a:defRPr sz="1805" kern="1200">
          <a:solidFill>
            <a:schemeClr val="tx1"/>
          </a:solidFill>
          <a:latin typeface="+mn-lt"/>
          <a:ea typeface="+mn-ea"/>
          <a:cs typeface="+mn-cs"/>
        </a:defRPr>
      </a:lvl5pPr>
      <a:lvl6pPr marL="2291944" algn="l" defTabSz="916777" rtl="0" eaLnBrk="1" latinLnBrk="0" hangingPunct="1">
        <a:defRPr sz="1805" kern="1200">
          <a:solidFill>
            <a:schemeClr val="tx1"/>
          </a:solidFill>
          <a:latin typeface="+mn-lt"/>
          <a:ea typeface="+mn-ea"/>
          <a:cs typeface="+mn-cs"/>
        </a:defRPr>
      </a:lvl6pPr>
      <a:lvl7pPr marL="2750332" algn="l" defTabSz="916777" rtl="0" eaLnBrk="1" latinLnBrk="0" hangingPunct="1">
        <a:defRPr sz="1805" kern="1200">
          <a:solidFill>
            <a:schemeClr val="tx1"/>
          </a:solidFill>
          <a:latin typeface="+mn-lt"/>
          <a:ea typeface="+mn-ea"/>
          <a:cs typeface="+mn-cs"/>
        </a:defRPr>
      </a:lvl7pPr>
      <a:lvl8pPr marL="3208721" algn="l" defTabSz="916777" rtl="0" eaLnBrk="1" latinLnBrk="0" hangingPunct="1">
        <a:defRPr sz="1805" kern="1200">
          <a:solidFill>
            <a:schemeClr val="tx1"/>
          </a:solidFill>
          <a:latin typeface="+mn-lt"/>
          <a:ea typeface="+mn-ea"/>
          <a:cs typeface="+mn-cs"/>
        </a:defRPr>
      </a:lvl8pPr>
      <a:lvl9pPr marL="3667110" algn="l" defTabSz="916777" rtl="0" eaLnBrk="1" latinLnBrk="0" hangingPunct="1">
        <a:defRPr sz="18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2" Type="http://schemas.openxmlformats.org/officeDocument/2006/relationships/hyperlink" Target="http://epl.delfi.ee/news/eesti/sotsiaalkindlustuse-kriis-rehabilitatsiooniks-moeldud-raha-sai-aasta-kahe-esimese-nadalaga-otsa?id=77845594"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chart" Target="../charts/chart5.xml"/><Relationship Id="rId4" Type="http://schemas.openxmlformats.org/officeDocument/2006/relationships/chart" Target="../charts/chart4.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1902049" y="2040673"/>
            <a:ext cx="9754101" cy="2218171"/>
          </a:xfrm>
        </p:spPr>
        <p:txBody>
          <a:bodyPr/>
          <a:lstStyle/>
          <a:p>
            <a:r>
              <a:rPr lang="et-EE" dirty="0" smtClean="0"/>
              <a:t>Rehabilitatsioonivaldkonnast </a:t>
            </a:r>
            <a:r>
              <a:rPr lang="et-EE" dirty="0"/>
              <a:t>ja sellega seotud teenustest</a:t>
            </a:r>
            <a:endParaRPr lang="et-EE" sz="2800" b="1" dirty="0"/>
          </a:p>
        </p:txBody>
      </p:sp>
      <p:sp>
        <p:nvSpPr>
          <p:cNvPr id="9" name="Subtitle 8"/>
          <p:cNvSpPr>
            <a:spLocks noGrp="1"/>
          </p:cNvSpPr>
          <p:nvPr>
            <p:ph type="subTitle" idx="1"/>
          </p:nvPr>
        </p:nvSpPr>
        <p:spPr>
          <a:xfrm>
            <a:off x="1902049" y="4747846"/>
            <a:ext cx="9754101" cy="1521317"/>
          </a:xfrm>
        </p:spPr>
        <p:txBody>
          <a:bodyPr/>
          <a:lstStyle/>
          <a:p>
            <a:r>
              <a:rPr lang="et-EE" sz="2005" dirty="0" smtClean="0"/>
              <a:t>Kristel Ojala, rehabilitatsiooni valdkonna juht</a:t>
            </a:r>
          </a:p>
          <a:p>
            <a:r>
              <a:rPr lang="et-EE" sz="2005" dirty="0" smtClean="0"/>
              <a:t>Sotsiaalkindlustusamet</a:t>
            </a:r>
          </a:p>
          <a:p>
            <a:r>
              <a:rPr lang="et-EE" sz="2005" dirty="0" smtClean="0"/>
              <a:t>09.11.2017</a:t>
            </a:r>
            <a:endParaRPr lang="fi-FI" sz="2005" dirty="0"/>
          </a:p>
        </p:txBody>
      </p:sp>
    </p:spTree>
    <p:extLst>
      <p:ext uri="{BB962C8B-B14F-4D97-AF65-F5344CB8AC3E}">
        <p14:creationId xmlns:p14="http://schemas.microsoft.com/office/powerpoint/2010/main" val="22457703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Limiidid – määrus nr 66 </a:t>
            </a:r>
            <a:r>
              <a:rPr lang="et-EE" b="1" dirty="0"/>
              <a:t>§ </a:t>
            </a:r>
            <a:r>
              <a:rPr lang="et-EE" b="1" dirty="0" smtClean="0"/>
              <a:t>3</a:t>
            </a:r>
            <a:endParaRPr lang="et-EE" dirty="0"/>
          </a:p>
        </p:txBody>
      </p:sp>
      <p:sp>
        <p:nvSpPr>
          <p:cNvPr id="3" name="Sisu kohatäide 2"/>
          <p:cNvSpPr>
            <a:spLocks noGrp="1"/>
          </p:cNvSpPr>
          <p:nvPr>
            <p:ph idx="1"/>
          </p:nvPr>
        </p:nvSpPr>
        <p:spPr>
          <a:xfrm>
            <a:off x="838200" y="1504950"/>
            <a:ext cx="10515600" cy="5029200"/>
          </a:xfrm>
        </p:spPr>
        <p:txBody>
          <a:bodyPr>
            <a:normAutofit fontScale="85000" lnSpcReduction="20000"/>
          </a:bodyPr>
          <a:lstStyle/>
          <a:p>
            <a:r>
              <a:rPr lang="et-EE" dirty="0" smtClean="0"/>
              <a:t>(1</a:t>
            </a:r>
            <a:r>
              <a:rPr lang="et-EE" dirty="0"/>
              <a:t>) Sotsiaalse rehabilitatsiooni teenuse riigi poolt </a:t>
            </a:r>
            <a:r>
              <a:rPr lang="et-EE" dirty="0" err="1"/>
              <a:t>ülevõetava</a:t>
            </a:r>
            <a:r>
              <a:rPr lang="et-EE" dirty="0"/>
              <a:t> tasu maksimaalne suurus sotsiaalhoolekande seaduse § 59 lõike 1 punktides 1 ja 8 nimetatud isiku eest on 1395 eurot </a:t>
            </a:r>
            <a:r>
              <a:rPr lang="et-EE" dirty="0" smtClean="0"/>
              <a:t>kalendriaastas </a:t>
            </a:r>
            <a:r>
              <a:rPr lang="et-EE" dirty="0"/>
              <a:t>kuni selle kalendriaasta lõpuni, mil isik saab 16-aastaseks.</a:t>
            </a:r>
          </a:p>
          <a:p>
            <a:r>
              <a:rPr lang="et-EE" dirty="0"/>
              <a:t> (2) Sotsiaalse rehabilitatsiooni teenuse riigi poolt </a:t>
            </a:r>
            <a:r>
              <a:rPr lang="et-EE" dirty="0" err="1"/>
              <a:t>ülevõetava</a:t>
            </a:r>
            <a:r>
              <a:rPr lang="et-EE" dirty="0"/>
              <a:t> tasu maksimaalne suurus sotsiaalhoolekande seaduse § 59 lõike 1 punktis 2 nimetatud isiku eest on 1395 eurot kalendriaastas kuni selle kalendriaasta lõpuni, mil isik saab 19-aastaseks.</a:t>
            </a:r>
          </a:p>
          <a:p>
            <a:r>
              <a:rPr lang="et-EE" dirty="0"/>
              <a:t> (3) Sotsiaalse rehabilitatsiooni teenuse riigi poolt </a:t>
            </a:r>
            <a:r>
              <a:rPr lang="et-EE" dirty="0" err="1"/>
              <a:t>ülevõetava</a:t>
            </a:r>
            <a:r>
              <a:rPr lang="et-EE" dirty="0"/>
              <a:t> tasu maksimaalne suurus sotsiaalhoolekande seaduse § 59 lõike 1 punktides 3–7 nimetatud isiku eest on 483 eurot kalendriaastas. Kui sotsiaalse rehabilitatsiooni teenust osutatakse sotsiaalhoolekande seaduse § 56 lõikes 3 nimetatud rehabilitatsiooniprogrammi alusel, on sotsiaalse rehabilitatsiooni teenuse riigi poolt </a:t>
            </a:r>
            <a:r>
              <a:rPr lang="et-EE" dirty="0" err="1"/>
              <a:t>ülevõetava</a:t>
            </a:r>
            <a:r>
              <a:rPr lang="et-EE" dirty="0"/>
              <a:t> tasu maksimaalne suurus 1000 eurot kalendriaastas.</a:t>
            </a:r>
          </a:p>
          <a:p>
            <a:r>
              <a:rPr lang="et-EE" dirty="0"/>
              <a:t> (4) Sotsiaalse rehabilitatsiooni teenuse riigi poolt </a:t>
            </a:r>
            <a:r>
              <a:rPr lang="et-EE" dirty="0" err="1"/>
              <a:t>ülevõetava</a:t>
            </a:r>
            <a:r>
              <a:rPr lang="et-EE" dirty="0"/>
              <a:t> tasu maksimaalne suurus sotsiaalhoolekande seaduse § 59 lõike 1 punktides 3 ja 4 nimetatud isiku eest, kellel on psüühikahäire, on 2325 eurot kalendriaastas.</a:t>
            </a:r>
          </a:p>
          <a:p>
            <a:endParaRPr lang="et-EE" dirty="0"/>
          </a:p>
        </p:txBody>
      </p:sp>
    </p:spTree>
    <p:extLst>
      <p:ext uri="{BB962C8B-B14F-4D97-AF65-F5344CB8AC3E}">
        <p14:creationId xmlns:p14="http://schemas.microsoft.com/office/powerpoint/2010/main" val="535754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76" name="Pilt 2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601571" y="1875049"/>
            <a:ext cx="1338263" cy="113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81" name="Pealkiri 1"/>
          <p:cNvSpPr txBox="1">
            <a:spLocks/>
          </p:cNvSpPr>
          <p:nvPr/>
        </p:nvSpPr>
        <p:spPr bwMode="auto">
          <a:xfrm>
            <a:off x="3690221" y="51237"/>
            <a:ext cx="5160962"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54138" rIns="0" bIns="0"/>
          <a:lstStyle>
            <a:lvl1pPr defTabSz="449263">
              <a:lnSpc>
                <a:spcPct val="90000"/>
              </a:lnSpc>
              <a:spcBef>
                <a:spcPts val="738"/>
              </a:spcBef>
              <a:buFont typeface="Arial" panose="020B0604020202020204" pitchFamily="34" charset="0"/>
              <a:buChar char="•"/>
              <a:defRPr sz="2000">
                <a:solidFill>
                  <a:schemeClr val="tx1"/>
                </a:solidFill>
                <a:latin typeface="Calibri" panose="020F0502020204030204" pitchFamily="34" charset="0"/>
              </a:defRPr>
            </a:lvl1pPr>
            <a:lvl2pPr marL="742950" indent="-285750" defTabSz="449263">
              <a:lnSpc>
                <a:spcPct val="90000"/>
              </a:lnSpc>
              <a:spcBef>
                <a:spcPts val="375"/>
              </a:spcBef>
              <a:buFont typeface="Arial" panose="020B0604020202020204" pitchFamily="34" charset="0"/>
              <a:buChar char="•"/>
              <a:defRPr sz="1700">
                <a:solidFill>
                  <a:schemeClr val="tx1"/>
                </a:solidFill>
                <a:latin typeface="Calibri" panose="020F0502020204030204" pitchFamily="34" charset="0"/>
              </a:defRPr>
            </a:lvl2pPr>
            <a:lvl3pPr marL="1143000" indent="-228600" defTabSz="449263">
              <a:lnSpc>
                <a:spcPct val="90000"/>
              </a:lnSpc>
              <a:spcBef>
                <a:spcPts val="375"/>
              </a:spcBef>
              <a:buFont typeface="Arial" panose="020B0604020202020204" pitchFamily="34" charset="0"/>
              <a:buChar char="•"/>
              <a:defRPr sz="1400">
                <a:solidFill>
                  <a:schemeClr val="tx1"/>
                </a:solidFill>
                <a:latin typeface="Calibri" panose="020F0502020204030204" pitchFamily="34" charset="0"/>
              </a:defRPr>
            </a:lvl3pPr>
            <a:lvl4pPr marL="1600200" indent="-228600" defTabSz="449263">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defTabSz="449263">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defTabSz="449263"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defTabSz="449263"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defTabSz="449263"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defTabSz="449263"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a:lnSpc>
                <a:spcPct val="88000"/>
              </a:lnSpc>
              <a:spcBef>
                <a:spcPct val="0"/>
              </a:spcBef>
              <a:buClr>
                <a:srgbClr val="000000"/>
              </a:buClr>
              <a:buFont typeface="Times New Roman" panose="02020603050405020304" pitchFamily="18" charset="0"/>
              <a:buNone/>
            </a:pPr>
            <a:r>
              <a:rPr lang="et-EE" altLang="et-EE" sz="3600" dirty="0">
                <a:solidFill>
                  <a:srgbClr val="000000"/>
                </a:solidFill>
                <a:latin typeface="Roboto Condensed" panose="02000000000000000000" pitchFamily="2" charset="0"/>
                <a:ea typeface="Microsoft YaHei" panose="020B0503020204020204" pitchFamily="34" charset="-122"/>
              </a:rPr>
              <a:t>Sotsiaalteenuste killustatus </a:t>
            </a:r>
          </a:p>
        </p:txBody>
      </p:sp>
      <p:graphicFrame>
        <p:nvGraphicFramePr>
          <p:cNvPr id="2" name="Skemaatiline diagramm 1"/>
          <p:cNvGraphicFramePr/>
          <p:nvPr>
            <p:extLst/>
          </p:nvPr>
        </p:nvGraphicFramePr>
        <p:xfrm>
          <a:off x="551789" y="237218"/>
          <a:ext cx="11220261" cy="669121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TextBox 3"/>
          <p:cNvSpPr txBox="1"/>
          <p:nvPr/>
        </p:nvSpPr>
        <p:spPr>
          <a:xfrm>
            <a:off x="1351422" y="905169"/>
            <a:ext cx="2730034" cy="2893100"/>
          </a:xfrm>
          <a:prstGeom prst="rect">
            <a:avLst/>
          </a:prstGeom>
          <a:noFill/>
        </p:spPr>
        <p:txBody>
          <a:bodyPr wrap="square" rtlCol="0">
            <a:spAutoFit/>
          </a:bodyPr>
          <a:lstStyle/>
          <a:p>
            <a:r>
              <a:rPr lang="et-EE" sz="1400" dirty="0" smtClean="0">
                <a:solidFill>
                  <a:schemeClr val="tx1">
                    <a:lumMod val="95000"/>
                    <a:lumOff val="5000"/>
                  </a:schemeClr>
                </a:solidFill>
                <a:latin typeface="Roboto" panose="02000000000000000000" pitchFamily="2" charset="0"/>
                <a:ea typeface="Roboto" panose="02000000000000000000" pitchFamily="2" charset="0"/>
              </a:rPr>
              <a:t>Riigi teenused (SKA):</a:t>
            </a:r>
          </a:p>
          <a:p>
            <a:pPr marL="285750" indent="-285750">
              <a:buFont typeface="Arial" panose="020B0604020202020204" pitchFamily="34" charset="0"/>
              <a:buChar char="•"/>
            </a:pPr>
            <a:r>
              <a:rPr lang="et-EE" sz="1400" dirty="0" err="1">
                <a:solidFill>
                  <a:schemeClr val="tx1">
                    <a:lumMod val="95000"/>
                    <a:lumOff val="5000"/>
                  </a:schemeClr>
                </a:solidFill>
                <a:latin typeface="Roboto" panose="02000000000000000000" pitchFamily="2" charset="0"/>
                <a:ea typeface="Roboto" panose="02000000000000000000" pitchFamily="2" charset="0"/>
              </a:rPr>
              <a:t>l</a:t>
            </a:r>
            <a:r>
              <a:rPr lang="et-EE" sz="1400" dirty="0" err="1" smtClean="0">
                <a:solidFill>
                  <a:schemeClr val="tx1">
                    <a:lumMod val="95000"/>
                    <a:lumOff val="5000"/>
                  </a:schemeClr>
                </a:solidFill>
                <a:latin typeface="Roboto" panose="02000000000000000000" pitchFamily="2" charset="0"/>
                <a:ea typeface="Roboto" panose="02000000000000000000" pitchFamily="2" charset="0"/>
              </a:rPr>
              <a:t>asteabi</a:t>
            </a:r>
            <a:r>
              <a:rPr lang="et-EE" sz="1400" dirty="0" smtClean="0">
                <a:solidFill>
                  <a:schemeClr val="tx1">
                    <a:lumMod val="95000"/>
                    <a:lumOff val="5000"/>
                  </a:schemeClr>
                </a:solidFill>
                <a:latin typeface="Roboto" panose="02000000000000000000" pitchFamily="2" charset="0"/>
                <a:ea typeface="Roboto" panose="02000000000000000000" pitchFamily="2" charset="0"/>
              </a:rPr>
              <a:t> telefon</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a</a:t>
            </a:r>
            <a:r>
              <a:rPr lang="et-EE" sz="1400" dirty="0" smtClean="0">
                <a:solidFill>
                  <a:schemeClr val="tx1">
                    <a:lumMod val="95000"/>
                    <a:lumOff val="5000"/>
                  </a:schemeClr>
                </a:solidFill>
                <a:latin typeface="Roboto" panose="02000000000000000000" pitchFamily="2" charset="0"/>
                <a:ea typeface="Roboto" panose="02000000000000000000" pitchFamily="2" charset="0"/>
              </a:rPr>
              <a:t>bivahendid</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l</a:t>
            </a:r>
            <a:r>
              <a:rPr lang="et-EE" sz="1400" dirty="0" smtClean="0">
                <a:solidFill>
                  <a:schemeClr val="tx1">
                    <a:lumMod val="95000"/>
                    <a:lumOff val="5000"/>
                  </a:schemeClr>
                </a:solidFill>
                <a:latin typeface="Roboto" panose="02000000000000000000" pitchFamily="2" charset="0"/>
                <a:ea typeface="Roboto" panose="02000000000000000000" pitchFamily="2" charset="0"/>
              </a:rPr>
              <a:t>apsendamine</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e</a:t>
            </a:r>
            <a:r>
              <a:rPr lang="et-EE" sz="1400" dirty="0" smtClean="0">
                <a:solidFill>
                  <a:schemeClr val="tx1">
                    <a:lumMod val="95000"/>
                    <a:lumOff val="5000"/>
                  </a:schemeClr>
                </a:solidFill>
                <a:latin typeface="Roboto" panose="02000000000000000000" pitchFamily="2" charset="0"/>
                <a:ea typeface="Roboto" panose="02000000000000000000" pitchFamily="2" charset="0"/>
              </a:rPr>
              <a:t>rihoolekanne</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o</a:t>
            </a:r>
            <a:r>
              <a:rPr lang="et-EE" sz="1400" dirty="0" smtClean="0">
                <a:solidFill>
                  <a:schemeClr val="tx1">
                    <a:lumMod val="95000"/>
                    <a:lumOff val="5000"/>
                  </a:schemeClr>
                </a:solidFill>
                <a:latin typeface="Roboto" panose="02000000000000000000" pitchFamily="2" charset="0"/>
                <a:ea typeface="Roboto" panose="02000000000000000000" pitchFamily="2" charset="0"/>
              </a:rPr>
              <a:t>hvriabi</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s</a:t>
            </a:r>
            <a:r>
              <a:rPr lang="et-EE" sz="1400" dirty="0" smtClean="0">
                <a:solidFill>
                  <a:schemeClr val="tx1">
                    <a:lumMod val="95000"/>
                    <a:lumOff val="5000"/>
                  </a:schemeClr>
                </a:solidFill>
                <a:latin typeface="Roboto" panose="02000000000000000000" pitchFamily="2" charset="0"/>
                <a:ea typeface="Roboto" panose="02000000000000000000" pitchFamily="2" charset="0"/>
              </a:rPr>
              <a:t>otsiaalne rehabilitatsioon</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l</a:t>
            </a:r>
            <a:r>
              <a:rPr lang="et-EE" sz="1400" dirty="0" smtClean="0">
                <a:solidFill>
                  <a:schemeClr val="tx1">
                    <a:lumMod val="95000"/>
                    <a:lumOff val="5000"/>
                  </a:schemeClr>
                </a:solidFill>
                <a:latin typeface="Roboto" panose="02000000000000000000" pitchFamily="2" charset="0"/>
                <a:ea typeface="Roboto" panose="02000000000000000000" pitchFamily="2" charset="0"/>
              </a:rPr>
              <a:t>astekaitse rahvusvahelised üksikjuhtumid</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v</a:t>
            </a:r>
            <a:r>
              <a:rPr lang="et-EE" sz="1400" dirty="0" smtClean="0">
                <a:solidFill>
                  <a:schemeClr val="tx1">
                    <a:lumMod val="95000"/>
                    <a:lumOff val="5000"/>
                  </a:schemeClr>
                </a:solidFill>
                <a:latin typeface="Roboto" panose="02000000000000000000" pitchFamily="2" charset="0"/>
                <a:ea typeface="Roboto" panose="02000000000000000000" pitchFamily="2" charset="0"/>
              </a:rPr>
              <a:t>ajaduspõhine peretoetus</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toimetulekutoetus</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t</a:t>
            </a:r>
            <a:r>
              <a:rPr lang="et-EE" sz="1400" dirty="0" smtClean="0">
                <a:solidFill>
                  <a:schemeClr val="tx1">
                    <a:lumMod val="95000"/>
                    <a:lumOff val="5000"/>
                  </a:schemeClr>
                </a:solidFill>
                <a:latin typeface="Roboto" panose="02000000000000000000" pitchFamily="2" charset="0"/>
                <a:ea typeface="Roboto" panose="02000000000000000000" pitchFamily="2" charset="0"/>
              </a:rPr>
              <a:t>ööalane rehabilitatsioon (Töötukassa)</a:t>
            </a:r>
            <a:endParaRPr lang="et-EE" sz="1400" dirty="0">
              <a:solidFill>
                <a:schemeClr val="tx1">
                  <a:lumMod val="95000"/>
                  <a:lumOff val="5000"/>
                </a:schemeClr>
              </a:solidFill>
              <a:latin typeface="Roboto" panose="02000000000000000000" pitchFamily="2" charset="0"/>
              <a:ea typeface="Roboto" panose="02000000000000000000" pitchFamily="2" charset="0"/>
            </a:endParaRPr>
          </a:p>
        </p:txBody>
      </p:sp>
      <p:sp>
        <p:nvSpPr>
          <p:cNvPr id="20" name="TextBox 19"/>
          <p:cNvSpPr txBox="1"/>
          <p:nvPr/>
        </p:nvSpPr>
        <p:spPr>
          <a:xfrm>
            <a:off x="8788562" y="528524"/>
            <a:ext cx="2998875" cy="3600986"/>
          </a:xfrm>
          <a:prstGeom prst="rect">
            <a:avLst/>
          </a:prstGeom>
          <a:noFill/>
        </p:spPr>
        <p:txBody>
          <a:bodyPr wrap="square" rtlCol="0">
            <a:spAutoFit/>
          </a:bodyPr>
          <a:lstStyle/>
          <a:p>
            <a:r>
              <a:rPr lang="et-EE" sz="1400" dirty="0" smtClean="0">
                <a:solidFill>
                  <a:schemeClr val="tx1">
                    <a:lumMod val="95000"/>
                    <a:lumOff val="5000"/>
                  </a:schemeClr>
                </a:solidFill>
                <a:latin typeface="Roboto" panose="02000000000000000000" pitchFamily="2" charset="0"/>
                <a:ea typeface="Roboto" panose="02000000000000000000" pitchFamily="2" charset="0"/>
              </a:rPr>
              <a:t>KOV teenused</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asenduskodu</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v</a:t>
            </a:r>
            <a:r>
              <a:rPr lang="et-EE" sz="1400" dirty="0" smtClean="0">
                <a:solidFill>
                  <a:schemeClr val="tx1">
                    <a:lumMod val="95000"/>
                    <a:lumOff val="5000"/>
                  </a:schemeClr>
                </a:solidFill>
                <a:latin typeface="Roboto" panose="02000000000000000000" pitchFamily="2" charset="0"/>
                <a:ea typeface="Roboto" panose="02000000000000000000" pitchFamily="2" charset="0"/>
              </a:rPr>
              <a:t>õlanõustamine</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e</a:t>
            </a:r>
            <a:r>
              <a:rPr lang="et-EE" sz="1400" dirty="0" smtClean="0">
                <a:solidFill>
                  <a:schemeClr val="tx1">
                    <a:lumMod val="95000"/>
                    <a:lumOff val="5000"/>
                  </a:schemeClr>
                </a:solidFill>
                <a:latin typeface="Roboto" panose="02000000000000000000" pitchFamily="2" charset="0"/>
                <a:ea typeface="Roboto" panose="02000000000000000000" pitchFamily="2" charset="0"/>
              </a:rPr>
              <a:t>luruumi tagamine</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lapse hooldamine perekonnas</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täisealise isiku hooldus</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tugiisik</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sotsiaaltransport</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väljaspool kodu osutatav </a:t>
            </a:r>
            <a:r>
              <a:rPr lang="et-EE" sz="1400" dirty="0" err="1" smtClean="0">
                <a:solidFill>
                  <a:schemeClr val="tx1">
                    <a:lumMod val="95000"/>
                    <a:lumOff val="5000"/>
                  </a:schemeClr>
                </a:solidFill>
                <a:latin typeface="Roboto" panose="02000000000000000000" pitchFamily="2" charset="0"/>
                <a:ea typeface="Roboto" panose="02000000000000000000" pitchFamily="2" charset="0"/>
              </a:rPr>
              <a:t>üldhooldusteenus</a:t>
            </a:r>
            <a:endParaRPr lang="et-EE" sz="1400" dirty="0" smtClean="0">
              <a:solidFill>
                <a:schemeClr val="tx1">
                  <a:lumMod val="95000"/>
                  <a:lumOff val="5000"/>
                </a:schemeClr>
              </a:solidFill>
              <a:latin typeface="Roboto" panose="02000000000000000000" pitchFamily="2" charset="0"/>
              <a:ea typeface="Roboto" panose="02000000000000000000" pitchFamily="2" charset="0"/>
            </a:endParaRP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turvakodu teenus</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isikliku abistaja teenus</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varjupaiga teenus</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lapsehoiu teenus</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koduteenus</a:t>
            </a:r>
          </a:p>
          <a:p>
            <a:endParaRPr lang="et-EE" dirty="0"/>
          </a:p>
        </p:txBody>
      </p:sp>
      <p:sp>
        <p:nvSpPr>
          <p:cNvPr id="23" name="TextBox 22"/>
          <p:cNvSpPr txBox="1"/>
          <p:nvPr/>
        </p:nvSpPr>
        <p:spPr>
          <a:xfrm>
            <a:off x="5930184" y="657905"/>
            <a:ext cx="1009650" cy="1446550"/>
          </a:xfrm>
          <a:prstGeom prst="rect">
            <a:avLst/>
          </a:prstGeom>
          <a:noFill/>
        </p:spPr>
        <p:txBody>
          <a:bodyPr wrap="square" rtlCol="0">
            <a:spAutoFit/>
          </a:bodyPr>
          <a:lstStyle/>
          <a:p>
            <a:r>
              <a:rPr lang="et-EE" sz="8800" dirty="0" smtClean="0">
                <a:solidFill>
                  <a:srgbClr val="C00000"/>
                </a:solidFill>
                <a:latin typeface="Roboto" panose="02000000000000000000" pitchFamily="2" charset="0"/>
                <a:ea typeface="Roboto" panose="02000000000000000000" pitchFamily="2" charset="0"/>
              </a:rPr>
              <a:t>?</a:t>
            </a:r>
            <a:endParaRPr lang="et-EE" sz="8800" dirty="0">
              <a:solidFill>
                <a:srgbClr val="C00000"/>
              </a:solidFill>
              <a:latin typeface="Roboto" panose="02000000000000000000" pitchFamily="2" charset="0"/>
              <a:ea typeface="Roboto" panose="02000000000000000000" pitchFamily="2" charset="0"/>
            </a:endParaRPr>
          </a:p>
        </p:txBody>
      </p:sp>
      <p:sp>
        <p:nvSpPr>
          <p:cNvPr id="31" name="TextBox 30"/>
          <p:cNvSpPr txBox="1"/>
          <p:nvPr/>
        </p:nvSpPr>
        <p:spPr>
          <a:xfrm>
            <a:off x="3400425" y="3953610"/>
            <a:ext cx="2343150" cy="2031325"/>
          </a:xfrm>
          <a:prstGeom prst="rect">
            <a:avLst/>
          </a:prstGeom>
          <a:noFill/>
        </p:spPr>
        <p:txBody>
          <a:bodyPr wrap="square" rtlCol="0">
            <a:spAutoFit/>
          </a:bodyPr>
          <a:lstStyle/>
          <a:p>
            <a:r>
              <a:rPr lang="et-EE" sz="1400" dirty="0" smtClean="0">
                <a:solidFill>
                  <a:schemeClr val="tx1">
                    <a:lumMod val="95000"/>
                    <a:lumOff val="5000"/>
                  </a:schemeClr>
                </a:solidFill>
                <a:latin typeface="Roboto" panose="02000000000000000000" pitchFamily="2" charset="0"/>
                <a:ea typeface="Roboto" panose="02000000000000000000" pitchFamily="2" charset="0"/>
              </a:rPr>
              <a:t>Haridusteenused:</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rajaleidja</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õ</a:t>
            </a:r>
            <a:r>
              <a:rPr lang="et-EE" sz="1400" dirty="0" smtClean="0">
                <a:solidFill>
                  <a:schemeClr val="tx1">
                    <a:lumMod val="95000"/>
                    <a:lumOff val="5000"/>
                  </a:schemeClr>
                </a:solidFill>
                <a:latin typeface="Roboto" panose="02000000000000000000" pitchFamily="2" charset="0"/>
                <a:ea typeface="Roboto" panose="02000000000000000000" pitchFamily="2" charset="0"/>
              </a:rPr>
              <a:t>ppenõustamine</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k</a:t>
            </a:r>
            <a:r>
              <a:rPr lang="et-EE" sz="1400" dirty="0" smtClean="0">
                <a:solidFill>
                  <a:schemeClr val="tx1">
                    <a:lumMod val="95000"/>
                    <a:lumOff val="5000"/>
                  </a:schemeClr>
                </a:solidFill>
                <a:latin typeface="Roboto" panose="02000000000000000000" pitchFamily="2" charset="0"/>
                <a:ea typeface="Roboto" panose="02000000000000000000" pitchFamily="2" charset="0"/>
              </a:rPr>
              <a:t>arjäärinõustamine</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h</a:t>
            </a:r>
            <a:r>
              <a:rPr lang="et-EE" sz="1400" dirty="0" smtClean="0">
                <a:solidFill>
                  <a:schemeClr val="tx1">
                    <a:lumMod val="95000"/>
                    <a:lumOff val="5000"/>
                  </a:schemeClr>
                </a:solidFill>
                <a:latin typeface="Roboto" panose="02000000000000000000" pitchFamily="2" charset="0"/>
                <a:ea typeface="Roboto" panose="02000000000000000000" pitchFamily="2" charset="0"/>
              </a:rPr>
              <a:t>ariduse tugiteenused (eripedagoog, logopeed, psühholoog, sotsiaalpedagoog)</a:t>
            </a:r>
          </a:p>
          <a:p>
            <a:pPr marL="285750" indent="-285750">
              <a:buFont typeface="Arial" panose="020B0604020202020204" pitchFamily="34" charset="0"/>
              <a:buChar char="•"/>
            </a:pPr>
            <a:endParaRPr lang="et-EE" sz="1400" dirty="0">
              <a:solidFill>
                <a:schemeClr val="tx1">
                  <a:lumMod val="95000"/>
                  <a:lumOff val="5000"/>
                </a:schemeClr>
              </a:solidFill>
              <a:latin typeface="Roboto" panose="02000000000000000000" pitchFamily="2" charset="0"/>
              <a:ea typeface="Roboto" panose="02000000000000000000" pitchFamily="2" charset="0"/>
            </a:endParaRPr>
          </a:p>
        </p:txBody>
      </p:sp>
      <p:sp>
        <p:nvSpPr>
          <p:cNvPr id="45056" name="TextBox 45055"/>
          <p:cNvSpPr txBox="1"/>
          <p:nvPr/>
        </p:nvSpPr>
        <p:spPr>
          <a:xfrm>
            <a:off x="7290619" y="4152210"/>
            <a:ext cx="2352675" cy="1446550"/>
          </a:xfrm>
          <a:prstGeom prst="rect">
            <a:avLst/>
          </a:prstGeom>
          <a:noFill/>
        </p:spPr>
        <p:txBody>
          <a:bodyPr wrap="square" rtlCol="0">
            <a:spAutoFit/>
          </a:bodyPr>
          <a:lstStyle/>
          <a:p>
            <a:r>
              <a:rPr lang="et-EE" sz="1400" dirty="0" smtClean="0">
                <a:solidFill>
                  <a:schemeClr val="tx1">
                    <a:lumMod val="95000"/>
                    <a:lumOff val="5000"/>
                  </a:schemeClr>
                </a:solidFill>
                <a:latin typeface="Roboto" panose="02000000000000000000" pitchFamily="2" charset="0"/>
                <a:ea typeface="Roboto" panose="02000000000000000000" pitchFamily="2" charset="0"/>
              </a:rPr>
              <a:t>Meditsiini teenused:</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t</a:t>
            </a:r>
            <a:r>
              <a:rPr lang="et-EE" sz="1400" dirty="0" smtClean="0">
                <a:solidFill>
                  <a:schemeClr val="tx1">
                    <a:lumMod val="95000"/>
                    <a:lumOff val="5000"/>
                  </a:schemeClr>
                </a:solidFill>
                <a:latin typeface="Roboto" panose="02000000000000000000" pitchFamily="2" charset="0"/>
                <a:ea typeface="Roboto" panose="02000000000000000000" pitchFamily="2" charset="0"/>
              </a:rPr>
              <a:t>aastusravi</a:t>
            </a:r>
          </a:p>
          <a:p>
            <a:pPr marL="285750" indent="-285750">
              <a:buFont typeface="Arial" panose="020B0604020202020204" pitchFamily="34" charset="0"/>
              <a:buChar char="•"/>
            </a:pPr>
            <a:r>
              <a:rPr lang="et-EE" sz="1400" dirty="0">
                <a:solidFill>
                  <a:schemeClr val="tx1">
                    <a:lumMod val="95000"/>
                    <a:lumOff val="5000"/>
                  </a:schemeClr>
                </a:solidFill>
                <a:latin typeface="Roboto" panose="02000000000000000000" pitchFamily="2" charset="0"/>
                <a:ea typeface="Roboto" panose="02000000000000000000" pitchFamily="2" charset="0"/>
              </a:rPr>
              <a:t>p</a:t>
            </a:r>
            <a:r>
              <a:rPr lang="et-EE" sz="1400" dirty="0" smtClean="0">
                <a:solidFill>
                  <a:schemeClr val="tx1">
                    <a:lumMod val="95000"/>
                    <a:lumOff val="5000"/>
                  </a:schemeClr>
                </a:solidFill>
                <a:latin typeface="Roboto" panose="02000000000000000000" pitchFamily="2" charset="0"/>
                <a:ea typeface="Roboto" panose="02000000000000000000" pitchFamily="2" charset="0"/>
              </a:rPr>
              <a:t>erearst</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eriarst</a:t>
            </a:r>
          </a:p>
          <a:p>
            <a:pPr marL="285750" indent="-285750">
              <a:buFont typeface="Arial" panose="020B0604020202020204" pitchFamily="34" charset="0"/>
              <a:buChar char="•"/>
            </a:pPr>
            <a:r>
              <a:rPr lang="et-EE" sz="1400" dirty="0" smtClean="0">
                <a:solidFill>
                  <a:schemeClr val="tx1">
                    <a:lumMod val="95000"/>
                    <a:lumOff val="5000"/>
                  </a:schemeClr>
                </a:solidFill>
                <a:latin typeface="Roboto" panose="02000000000000000000" pitchFamily="2" charset="0"/>
                <a:ea typeface="Roboto" panose="02000000000000000000" pitchFamily="2" charset="0"/>
              </a:rPr>
              <a:t>koolitervishoid</a:t>
            </a:r>
          </a:p>
          <a:p>
            <a:endParaRPr lang="et-EE" dirty="0"/>
          </a:p>
        </p:txBody>
      </p:sp>
    </p:spTree>
    <p:extLst>
      <p:ext uri="{BB962C8B-B14F-4D97-AF65-F5344CB8AC3E}">
        <p14:creationId xmlns:p14="http://schemas.microsoft.com/office/powerpoint/2010/main" val="8799362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Sotsiaalvaldkonna kriis</a:t>
            </a:r>
            <a:endParaRPr lang="et-EE" dirty="0"/>
          </a:p>
        </p:txBody>
      </p:sp>
      <p:sp>
        <p:nvSpPr>
          <p:cNvPr id="3" name="Sisu kohatäide 2"/>
          <p:cNvSpPr>
            <a:spLocks noGrp="1"/>
          </p:cNvSpPr>
          <p:nvPr>
            <p:ph idx="1"/>
          </p:nvPr>
        </p:nvSpPr>
        <p:spPr/>
        <p:txBody>
          <a:bodyPr>
            <a:normAutofit fontScale="77500" lnSpcReduction="20000"/>
          </a:bodyPr>
          <a:lstStyle/>
          <a:p>
            <a:r>
              <a:rPr lang="et-EE" dirty="0"/>
              <a:t>Sotsiaalkindlustusamet peatas juba jaanuaris uute taotlejate pääsu rehabilitatsiooni- ja erihoolekandeteenustele, sest selle aasta raha on otsas. Hoolimata sellest, et valdkonna reformi on sotsiaalministeeriumi juhtimisel aastaid ette valmistatud.</a:t>
            </a:r>
          </a:p>
          <a:p>
            <a:r>
              <a:rPr lang="et-EE" dirty="0"/>
              <a:t>Ameti selle aasta rehabilitatsiooniteenuste eelarveks oli kavandatud 7,5 miljonit eurot, ent ametnikud pidid juba jaanuari keskel tõdema, et uutele abivajajatele pole enam võimalik sel aastal rehabilitatsiooniteenuseid osutada. „17. jaanuar oli see kuupäev, kui me </a:t>
            </a:r>
            <a:r>
              <a:rPr lang="et-EE" dirty="0" err="1"/>
              <a:t>teenuseosutajaid</a:t>
            </a:r>
            <a:r>
              <a:rPr lang="et-EE" dirty="0"/>
              <a:t> sellest informeerisime. Inimeste jaoks tähendab see, et 2017. aasta alguses järjekorda pandud pääsevad teenusele alles aasta pärast ehk 2018. aasta alguses,” selgitas sotsiaalkindlustusameti sotsiaalteenuste osakonna juhataja Raivo Piiritalo.</a:t>
            </a:r>
          </a:p>
          <a:p>
            <a:endParaRPr lang="et-EE" dirty="0" smtClean="0">
              <a:hlinkClick r:id="rId2"/>
            </a:endParaRPr>
          </a:p>
          <a:p>
            <a:endParaRPr lang="et-EE" dirty="0">
              <a:hlinkClick r:id="rId2"/>
            </a:endParaRPr>
          </a:p>
          <a:p>
            <a:r>
              <a:rPr lang="et-EE" dirty="0" smtClean="0">
                <a:hlinkClick r:id="rId2"/>
              </a:rPr>
              <a:t>http</a:t>
            </a:r>
            <a:r>
              <a:rPr lang="et-EE" dirty="0">
                <a:hlinkClick r:id="rId2"/>
              </a:rPr>
              <a:t>://</a:t>
            </a:r>
            <a:r>
              <a:rPr lang="et-EE" dirty="0" smtClean="0">
                <a:hlinkClick r:id="rId2"/>
              </a:rPr>
              <a:t>epl.delfi.ee/news/eesti/sotsiaalkindlustuse-kriis-rehabilitatsiooniks-moeldud-raha-sai-aasta-kahe-esimese-nadalaga-otsa?id=77845594</a:t>
            </a:r>
            <a:endParaRPr lang="et-EE" dirty="0" smtClean="0"/>
          </a:p>
          <a:p>
            <a:endParaRPr lang="et-EE" dirty="0"/>
          </a:p>
        </p:txBody>
      </p:sp>
    </p:spTree>
    <p:extLst>
      <p:ext uri="{BB962C8B-B14F-4D97-AF65-F5344CB8AC3E}">
        <p14:creationId xmlns:p14="http://schemas.microsoft.com/office/powerpoint/2010/main" val="3099973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alkiri 3"/>
          <p:cNvSpPr>
            <a:spLocks noGrp="1"/>
          </p:cNvSpPr>
          <p:nvPr>
            <p:ph type="title"/>
          </p:nvPr>
        </p:nvSpPr>
        <p:spPr/>
        <p:txBody>
          <a:bodyPr/>
          <a:lstStyle/>
          <a:p>
            <a:r>
              <a:rPr lang="et-EE" dirty="0" smtClean="0"/>
              <a:t>Sotsiaalteenuste eelarved 2012-2018</a:t>
            </a:r>
            <a:endParaRPr lang="et-EE" dirty="0"/>
          </a:p>
        </p:txBody>
      </p:sp>
      <p:graphicFrame>
        <p:nvGraphicFramePr>
          <p:cNvPr id="11" name="Sisu kohatäide 10"/>
          <p:cNvGraphicFramePr>
            <a:graphicFrameLocks noGrp="1"/>
          </p:cNvGraphicFramePr>
          <p:nvPr>
            <p:ph idx="1"/>
            <p:extLst/>
          </p:nvPr>
        </p:nvGraphicFramePr>
        <p:xfrm>
          <a:off x="2205041" y="2116581"/>
          <a:ext cx="8091175" cy="3760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218371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isu kohatäide 6"/>
          <p:cNvSpPr>
            <a:spLocks noGrp="1"/>
          </p:cNvSpPr>
          <p:nvPr>
            <p:ph idx="1"/>
          </p:nvPr>
        </p:nvSpPr>
        <p:spPr>
          <a:xfrm>
            <a:off x="2205043" y="5567558"/>
            <a:ext cx="7781916" cy="310541"/>
          </a:xfrm>
        </p:spPr>
        <p:txBody>
          <a:bodyPr>
            <a:normAutofit fontScale="92500"/>
          </a:bodyPr>
          <a:lstStyle/>
          <a:p>
            <a:r>
              <a:rPr lang="et-EE" sz="1480" dirty="0"/>
              <a:t>*2015. aastal on laste sihtgrupis kuni 18-aastased inimesed, alates 2016. aastast kuni 16-aastased.</a:t>
            </a:r>
          </a:p>
        </p:txBody>
      </p:sp>
      <p:graphicFrame>
        <p:nvGraphicFramePr>
          <p:cNvPr id="9" name="Diagramm 8"/>
          <p:cNvGraphicFramePr>
            <a:graphicFrameLocks/>
          </p:cNvGraphicFramePr>
          <p:nvPr>
            <p:extLst/>
          </p:nvPr>
        </p:nvGraphicFramePr>
        <p:xfrm>
          <a:off x="2205043" y="1171805"/>
          <a:ext cx="7781916" cy="42546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26363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a:graphicFrameLocks/>
          </p:cNvGraphicFramePr>
          <p:nvPr>
            <p:extLst/>
          </p:nvPr>
        </p:nvGraphicFramePr>
        <p:xfrm>
          <a:off x="176981" y="213360"/>
          <a:ext cx="3952567" cy="65125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Diagramm 2"/>
          <p:cNvGraphicFramePr>
            <a:graphicFrameLocks/>
          </p:cNvGraphicFramePr>
          <p:nvPr>
            <p:extLst/>
          </p:nvPr>
        </p:nvGraphicFramePr>
        <p:xfrm>
          <a:off x="4129548" y="213360"/>
          <a:ext cx="3972232" cy="651256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Diagramm 3"/>
          <p:cNvGraphicFramePr>
            <a:graphicFrameLocks/>
          </p:cNvGraphicFramePr>
          <p:nvPr>
            <p:extLst/>
          </p:nvPr>
        </p:nvGraphicFramePr>
        <p:xfrm>
          <a:off x="8101780" y="213360"/>
          <a:ext cx="3991897" cy="651256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0120240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lt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3480" y="0"/>
            <a:ext cx="9845039" cy="6959212"/>
          </a:xfrm>
          <a:prstGeom prst="rect">
            <a:avLst/>
          </a:prstGeom>
        </p:spPr>
      </p:pic>
      <p:graphicFrame>
        <p:nvGraphicFramePr>
          <p:cNvPr id="4" name="Tabel 3"/>
          <p:cNvGraphicFramePr>
            <a:graphicFrameLocks noGrp="1"/>
          </p:cNvGraphicFramePr>
          <p:nvPr>
            <p:extLst/>
          </p:nvPr>
        </p:nvGraphicFramePr>
        <p:xfrm>
          <a:off x="81280" y="6127618"/>
          <a:ext cx="12029440" cy="644471"/>
        </p:xfrm>
        <a:graphic>
          <a:graphicData uri="http://schemas.openxmlformats.org/drawingml/2006/table">
            <a:tbl>
              <a:tblPr>
                <a:tableStyleId>{5C22544A-7EE6-4342-B048-85BDC9FD1C3A}</a:tableStyleId>
              </a:tblPr>
              <a:tblGrid>
                <a:gridCol w="1018512">
                  <a:extLst>
                    <a:ext uri="{9D8B030D-6E8A-4147-A177-3AD203B41FA5}">
                      <a16:colId xmlns:a16="http://schemas.microsoft.com/office/drawing/2014/main" xmlns="" val="20000"/>
                    </a:ext>
                  </a:extLst>
                </a:gridCol>
                <a:gridCol w="612942">
                  <a:extLst>
                    <a:ext uri="{9D8B030D-6E8A-4147-A177-3AD203B41FA5}">
                      <a16:colId xmlns:a16="http://schemas.microsoft.com/office/drawing/2014/main" xmlns="" val="20001"/>
                    </a:ext>
                  </a:extLst>
                </a:gridCol>
                <a:gridCol w="640194">
                  <a:extLst>
                    <a:ext uri="{9D8B030D-6E8A-4147-A177-3AD203B41FA5}">
                      <a16:colId xmlns:a16="http://schemas.microsoft.com/office/drawing/2014/main" xmlns="" val="20002"/>
                    </a:ext>
                  </a:extLst>
                </a:gridCol>
                <a:gridCol w="702148">
                  <a:extLst>
                    <a:ext uri="{9D8B030D-6E8A-4147-A177-3AD203B41FA5}">
                      <a16:colId xmlns:a16="http://schemas.microsoft.com/office/drawing/2014/main" xmlns="" val="20003"/>
                    </a:ext>
                  </a:extLst>
                </a:gridCol>
                <a:gridCol w="797448">
                  <a:extLst>
                    <a:ext uri="{9D8B030D-6E8A-4147-A177-3AD203B41FA5}">
                      <a16:colId xmlns:a16="http://schemas.microsoft.com/office/drawing/2014/main" xmlns="" val="20004"/>
                    </a:ext>
                  </a:extLst>
                </a:gridCol>
                <a:gridCol w="688183">
                  <a:extLst>
                    <a:ext uri="{9D8B030D-6E8A-4147-A177-3AD203B41FA5}">
                      <a16:colId xmlns:a16="http://schemas.microsoft.com/office/drawing/2014/main" xmlns="" val="20005"/>
                    </a:ext>
                  </a:extLst>
                </a:gridCol>
                <a:gridCol w="641464">
                  <a:extLst>
                    <a:ext uri="{9D8B030D-6E8A-4147-A177-3AD203B41FA5}">
                      <a16:colId xmlns:a16="http://schemas.microsoft.com/office/drawing/2014/main" xmlns="" val="20006"/>
                    </a:ext>
                  </a:extLst>
                </a:gridCol>
                <a:gridCol w="681497">
                  <a:extLst>
                    <a:ext uri="{9D8B030D-6E8A-4147-A177-3AD203B41FA5}">
                      <a16:colId xmlns:a16="http://schemas.microsoft.com/office/drawing/2014/main" xmlns="" val="20007"/>
                    </a:ext>
                  </a:extLst>
                </a:gridCol>
                <a:gridCol w="892732">
                  <a:extLst>
                    <a:ext uri="{9D8B030D-6E8A-4147-A177-3AD203B41FA5}">
                      <a16:colId xmlns:a16="http://schemas.microsoft.com/office/drawing/2014/main" xmlns="" val="20008"/>
                    </a:ext>
                  </a:extLst>
                </a:gridCol>
                <a:gridCol w="629920">
                  <a:extLst>
                    <a:ext uri="{9D8B030D-6E8A-4147-A177-3AD203B41FA5}">
                      <a16:colId xmlns:a16="http://schemas.microsoft.com/office/drawing/2014/main" xmlns="" val="20009"/>
                    </a:ext>
                  </a:extLst>
                </a:gridCol>
                <a:gridCol w="680720">
                  <a:extLst>
                    <a:ext uri="{9D8B030D-6E8A-4147-A177-3AD203B41FA5}">
                      <a16:colId xmlns:a16="http://schemas.microsoft.com/office/drawing/2014/main" xmlns="" val="20010"/>
                    </a:ext>
                  </a:extLst>
                </a:gridCol>
                <a:gridCol w="667175">
                  <a:extLst>
                    <a:ext uri="{9D8B030D-6E8A-4147-A177-3AD203B41FA5}">
                      <a16:colId xmlns:a16="http://schemas.microsoft.com/office/drawing/2014/main" xmlns="" val="20011"/>
                    </a:ext>
                  </a:extLst>
                </a:gridCol>
                <a:gridCol w="650519">
                  <a:extLst>
                    <a:ext uri="{9D8B030D-6E8A-4147-A177-3AD203B41FA5}">
                      <a16:colId xmlns:a16="http://schemas.microsoft.com/office/drawing/2014/main" xmlns="" val="20012"/>
                    </a:ext>
                  </a:extLst>
                </a:gridCol>
                <a:gridCol w="661437">
                  <a:extLst>
                    <a:ext uri="{9D8B030D-6E8A-4147-A177-3AD203B41FA5}">
                      <a16:colId xmlns:a16="http://schemas.microsoft.com/office/drawing/2014/main" xmlns="" val="20013"/>
                    </a:ext>
                  </a:extLst>
                </a:gridCol>
                <a:gridCol w="688183">
                  <a:extLst>
                    <a:ext uri="{9D8B030D-6E8A-4147-A177-3AD203B41FA5}">
                      <a16:colId xmlns:a16="http://schemas.microsoft.com/office/drawing/2014/main" xmlns="" val="20014"/>
                    </a:ext>
                  </a:extLst>
                </a:gridCol>
                <a:gridCol w="688183">
                  <a:extLst>
                    <a:ext uri="{9D8B030D-6E8A-4147-A177-3AD203B41FA5}">
                      <a16:colId xmlns:a16="http://schemas.microsoft.com/office/drawing/2014/main" xmlns="" val="20015"/>
                    </a:ext>
                  </a:extLst>
                </a:gridCol>
                <a:gridCol w="688183">
                  <a:extLst>
                    <a:ext uri="{9D8B030D-6E8A-4147-A177-3AD203B41FA5}">
                      <a16:colId xmlns:a16="http://schemas.microsoft.com/office/drawing/2014/main" xmlns="" val="20016"/>
                    </a:ext>
                  </a:extLst>
                </a:gridCol>
              </a:tblGrid>
              <a:tr h="322235">
                <a:tc>
                  <a:txBody>
                    <a:bodyPr/>
                    <a:lstStyle/>
                    <a:p>
                      <a:pPr algn="l" fontAlgn="b"/>
                      <a:r>
                        <a:rPr lang="et-EE" sz="1000" b="1" i="0" u="none" strike="noStrike" dirty="0" smtClean="0">
                          <a:solidFill>
                            <a:schemeClr val="tx1">
                              <a:lumMod val="65000"/>
                              <a:lumOff val="35000"/>
                            </a:schemeClr>
                          </a:solidFill>
                          <a:effectLst/>
                          <a:latin typeface="Roboto" panose="02000000000000000000" pitchFamily="2" charset="0"/>
                          <a:ea typeface="Roboto" panose="02000000000000000000" pitchFamily="2" charset="0"/>
                        </a:rPr>
                        <a:t>Inimeste</a:t>
                      </a:r>
                      <a:r>
                        <a:rPr lang="et-EE" sz="1000" b="1" i="0" u="none" strike="noStrike" baseline="0" dirty="0" smtClean="0">
                          <a:solidFill>
                            <a:schemeClr val="tx1">
                              <a:lumMod val="65000"/>
                              <a:lumOff val="35000"/>
                            </a:schemeClr>
                          </a:solidFill>
                          <a:effectLst/>
                          <a:latin typeface="Roboto" panose="02000000000000000000" pitchFamily="2" charset="0"/>
                          <a:ea typeface="Roboto" panose="02000000000000000000" pitchFamily="2" charset="0"/>
                        </a:rPr>
                        <a:t> arv/</a:t>
                      </a:r>
                    </a:p>
                    <a:p>
                      <a:pPr algn="l" fontAlgn="b"/>
                      <a:r>
                        <a:rPr lang="et-EE" sz="1000" b="1" i="0" u="none" strike="noStrike" baseline="0" dirty="0" smtClean="0">
                          <a:solidFill>
                            <a:schemeClr val="tx1">
                              <a:lumMod val="65000"/>
                              <a:lumOff val="35000"/>
                            </a:schemeClr>
                          </a:solidFill>
                          <a:effectLst/>
                          <a:latin typeface="Roboto" panose="02000000000000000000" pitchFamily="2" charset="0"/>
                          <a:ea typeface="Roboto" panose="02000000000000000000" pitchFamily="2" charset="0"/>
                        </a:rPr>
                        <a:t>maakond</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Harjumaa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Tallinn</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Hiiumaa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Ida-Virumaa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Jõgevamaa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Järvamaa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Läänemaa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Lääne-Virumaa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Põlvamaa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Pärnumaa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Raplamaa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Saaremaa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Tartumaa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Valgamaa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Viljandimaa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Võrumaa</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extLst>
                  <a:ext uri="{0D108BD9-81ED-4DB2-BD59-A6C34878D82A}">
                    <a16:rowId xmlns:a16="http://schemas.microsoft.com/office/drawing/2014/main" xmlns="" val="10000"/>
                  </a:ext>
                </a:extLst>
              </a:tr>
              <a:tr h="161118">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Elanike koguarv</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576 265</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423 420</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9 348</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146 506</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31 298</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30 709</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24 580</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a:solidFill>
                            <a:schemeClr val="tx1">
                              <a:lumMod val="65000"/>
                              <a:lumOff val="35000"/>
                            </a:schemeClr>
                          </a:solidFill>
                          <a:effectLst/>
                          <a:latin typeface="Roboto" panose="02000000000000000000" pitchFamily="2" charset="0"/>
                          <a:ea typeface="Roboto" panose="02000000000000000000" pitchFamily="2" charset="0"/>
                        </a:rPr>
                        <a:t>59 467</a:t>
                      </a:r>
                      <a:endParaRPr lang="et-EE" sz="1000" b="0" i="0" u="none" strike="noStrike">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a:solidFill>
                            <a:schemeClr val="tx1">
                              <a:lumMod val="65000"/>
                              <a:lumOff val="35000"/>
                            </a:schemeClr>
                          </a:solidFill>
                          <a:effectLst/>
                          <a:latin typeface="Roboto" panose="02000000000000000000" pitchFamily="2" charset="0"/>
                          <a:ea typeface="Roboto" panose="02000000000000000000" pitchFamily="2" charset="0"/>
                        </a:rPr>
                        <a:t>28 218</a:t>
                      </a:r>
                      <a:endParaRPr lang="et-EE" sz="1000" b="0" i="0" u="none" strike="noStrike">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a:solidFill>
                            <a:schemeClr val="tx1">
                              <a:lumMod val="65000"/>
                              <a:lumOff val="35000"/>
                            </a:schemeClr>
                          </a:solidFill>
                          <a:effectLst/>
                          <a:latin typeface="Roboto" panose="02000000000000000000" pitchFamily="2" charset="0"/>
                          <a:ea typeface="Roboto" panose="02000000000000000000" pitchFamily="2" charset="0"/>
                        </a:rPr>
                        <a:t>82 997</a:t>
                      </a:r>
                      <a:endParaRPr lang="et-EE" sz="1000" b="0" i="0" u="none" strike="noStrike">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34 148</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33 481</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145 003</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30 524</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47 853</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b"/>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33 973</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extLst>
                  <a:ext uri="{0D108BD9-81ED-4DB2-BD59-A6C34878D82A}">
                    <a16:rowId xmlns:a16="http://schemas.microsoft.com/office/drawing/2014/main" xmlns="" val="10001"/>
                  </a:ext>
                </a:extLst>
              </a:tr>
              <a:tr h="161118">
                <a:tc>
                  <a:txBody>
                    <a:bodyPr/>
                    <a:lstStyle/>
                    <a:p>
                      <a:pPr algn="l" fontAlgn="b"/>
                      <a:r>
                        <a:rPr lang="et-EE" sz="1000" b="1" u="none" strike="noStrike" dirty="0">
                          <a:solidFill>
                            <a:schemeClr val="tx1">
                              <a:lumMod val="65000"/>
                              <a:lumOff val="35000"/>
                            </a:schemeClr>
                          </a:solidFill>
                          <a:effectLst/>
                          <a:latin typeface="Roboto" panose="02000000000000000000" pitchFamily="2" charset="0"/>
                          <a:ea typeface="Roboto" panose="02000000000000000000" pitchFamily="2" charset="0"/>
                        </a:rPr>
                        <a:t>Puudega inimesi</a:t>
                      </a:r>
                      <a:endParaRPr lang="et-EE" sz="1000" b="1"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chor="b">
                    <a:noFill/>
                  </a:tcPr>
                </a:tc>
                <a:tc>
                  <a:txBody>
                    <a:bodyPr/>
                    <a:lstStyle/>
                    <a:p>
                      <a:pPr algn="ctr" fontAlgn="t"/>
                      <a:r>
                        <a:rPr lang="et-EE" sz="1000" u="none" strike="noStrike">
                          <a:solidFill>
                            <a:schemeClr val="tx1">
                              <a:lumMod val="65000"/>
                              <a:lumOff val="35000"/>
                            </a:schemeClr>
                          </a:solidFill>
                          <a:effectLst/>
                          <a:latin typeface="Roboto" panose="02000000000000000000" pitchFamily="2" charset="0"/>
                          <a:ea typeface="Roboto" panose="02000000000000000000" pitchFamily="2" charset="0"/>
                        </a:rPr>
                        <a:t>39 020</a:t>
                      </a:r>
                      <a:endParaRPr lang="et-EE" sz="1000" b="0" i="0" u="none" strike="noStrike">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a:solidFill>
                            <a:schemeClr val="tx1">
                              <a:lumMod val="65000"/>
                              <a:lumOff val="35000"/>
                            </a:schemeClr>
                          </a:solidFill>
                          <a:effectLst/>
                          <a:latin typeface="Roboto" panose="02000000000000000000" pitchFamily="2" charset="0"/>
                          <a:ea typeface="Roboto" panose="02000000000000000000" pitchFamily="2" charset="0"/>
                        </a:rPr>
                        <a:t>29 779</a:t>
                      </a:r>
                      <a:endParaRPr lang="et-EE" sz="1000" b="0" i="0" u="none" strike="noStrike">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701</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a:solidFill>
                            <a:schemeClr val="tx1">
                              <a:lumMod val="65000"/>
                              <a:lumOff val="35000"/>
                            </a:schemeClr>
                          </a:solidFill>
                          <a:effectLst/>
                          <a:latin typeface="Roboto" panose="02000000000000000000" pitchFamily="2" charset="0"/>
                          <a:ea typeface="Roboto" panose="02000000000000000000" pitchFamily="2" charset="0"/>
                        </a:rPr>
                        <a:t>23 196</a:t>
                      </a:r>
                      <a:endParaRPr lang="et-EE" sz="1000" b="0" i="0" u="none" strike="noStrike">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a:solidFill>
                            <a:schemeClr val="tx1">
                              <a:lumMod val="65000"/>
                              <a:lumOff val="35000"/>
                            </a:schemeClr>
                          </a:solidFill>
                          <a:effectLst/>
                          <a:latin typeface="Roboto" panose="02000000000000000000" pitchFamily="2" charset="0"/>
                          <a:ea typeface="Roboto" panose="02000000000000000000" pitchFamily="2" charset="0"/>
                        </a:rPr>
                        <a:t>7 082</a:t>
                      </a:r>
                      <a:endParaRPr lang="et-EE" sz="1000" b="0" i="0" u="none" strike="noStrike">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a:solidFill>
                            <a:schemeClr val="tx1">
                              <a:lumMod val="65000"/>
                              <a:lumOff val="35000"/>
                            </a:schemeClr>
                          </a:solidFill>
                          <a:effectLst/>
                          <a:latin typeface="Roboto" panose="02000000000000000000" pitchFamily="2" charset="0"/>
                          <a:ea typeface="Roboto" panose="02000000000000000000" pitchFamily="2" charset="0"/>
                        </a:rPr>
                        <a:t>3 448</a:t>
                      </a:r>
                      <a:endParaRPr lang="et-EE" sz="1000" b="0" i="0" u="none" strike="noStrike">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2 106</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5 514</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6 922</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8 633</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2 788</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4 161</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22 088</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6 129</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6 795</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tc>
                  <a:txBody>
                    <a:bodyPr/>
                    <a:lstStyle/>
                    <a:p>
                      <a:pPr algn="ctr" fontAlgn="t"/>
                      <a:r>
                        <a:rPr lang="et-EE" sz="1000" u="none" strike="noStrike" dirty="0">
                          <a:solidFill>
                            <a:schemeClr val="tx1">
                              <a:lumMod val="65000"/>
                              <a:lumOff val="35000"/>
                            </a:schemeClr>
                          </a:solidFill>
                          <a:effectLst/>
                          <a:latin typeface="Roboto" panose="02000000000000000000" pitchFamily="2" charset="0"/>
                          <a:ea typeface="Roboto" panose="02000000000000000000" pitchFamily="2" charset="0"/>
                        </a:rPr>
                        <a:t>7 297</a:t>
                      </a:r>
                      <a:endParaRPr lang="et-EE" sz="1000" b="0" i="0" u="none" strike="noStrike" dirty="0">
                        <a:solidFill>
                          <a:schemeClr val="tx1">
                            <a:lumMod val="65000"/>
                            <a:lumOff val="35000"/>
                          </a:schemeClr>
                        </a:solidFill>
                        <a:effectLst/>
                        <a:latin typeface="Roboto" panose="02000000000000000000" pitchFamily="2" charset="0"/>
                        <a:ea typeface="Roboto" panose="02000000000000000000" pitchFamily="2" charset="0"/>
                      </a:endParaRPr>
                    </a:p>
                  </a:txBody>
                  <a:tcPr marL="0" marR="0" marT="0" marB="0">
                    <a:noFill/>
                  </a:tcPr>
                </a:tc>
                <a:extLst>
                  <a:ext uri="{0D108BD9-81ED-4DB2-BD59-A6C34878D82A}">
                    <a16:rowId xmlns:a16="http://schemas.microsoft.com/office/drawing/2014/main" xmlns="" val="10002"/>
                  </a:ext>
                </a:extLst>
              </a:tr>
            </a:tbl>
          </a:graphicData>
        </a:graphic>
      </p:graphicFrame>
      <p:sp>
        <p:nvSpPr>
          <p:cNvPr id="5" name="TextBox 4"/>
          <p:cNvSpPr txBox="1"/>
          <p:nvPr/>
        </p:nvSpPr>
        <p:spPr>
          <a:xfrm>
            <a:off x="2367279" y="243840"/>
            <a:ext cx="8391209" cy="369332"/>
          </a:xfrm>
          <a:prstGeom prst="rect">
            <a:avLst/>
          </a:prstGeom>
          <a:noFill/>
        </p:spPr>
        <p:txBody>
          <a:bodyPr wrap="square" rtlCol="0">
            <a:spAutoFit/>
          </a:bodyPr>
          <a:lstStyle/>
          <a:p>
            <a:r>
              <a:rPr lang="et-EE" dirty="0" smtClean="0">
                <a:latin typeface="Roboto" panose="02000000000000000000" pitchFamily="2" charset="0"/>
                <a:ea typeface="Roboto" panose="02000000000000000000" pitchFamily="2" charset="0"/>
              </a:rPr>
              <a:t>Puudetega inimeste osakaal koguelanikkonnast maakondade kaupa (2016)</a:t>
            </a:r>
            <a:endParaRPr lang="et-EE" dirty="0">
              <a:latin typeface="Roboto" panose="02000000000000000000" pitchFamily="2" charset="0"/>
              <a:ea typeface="Roboto" panose="02000000000000000000" pitchFamily="2" charset="0"/>
            </a:endParaRPr>
          </a:p>
        </p:txBody>
      </p:sp>
      <p:pic>
        <p:nvPicPr>
          <p:cNvPr id="2" name="Pilt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5750" y="613172"/>
            <a:ext cx="3900488" cy="1970734"/>
          </a:xfrm>
          <a:prstGeom prst="rect">
            <a:avLst/>
          </a:prstGeom>
        </p:spPr>
      </p:pic>
    </p:spTree>
    <p:extLst>
      <p:ext uri="{BB962C8B-B14F-4D97-AF65-F5344CB8AC3E}">
        <p14:creationId xmlns:p14="http://schemas.microsoft.com/office/powerpoint/2010/main" val="4754583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dirty="0"/>
              <a:t/>
            </a:r>
            <a:br>
              <a:rPr lang="et-EE" dirty="0"/>
            </a:br>
            <a:endParaRPr lang="et-EE" dirty="0"/>
          </a:p>
        </p:txBody>
      </p:sp>
      <p:sp>
        <p:nvSpPr>
          <p:cNvPr id="3" name="Sisu kohatäide 2"/>
          <p:cNvSpPr>
            <a:spLocks noGrp="1"/>
          </p:cNvSpPr>
          <p:nvPr>
            <p:ph idx="1"/>
          </p:nvPr>
        </p:nvSpPr>
        <p:spPr>
          <a:xfrm>
            <a:off x="838200" y="365125"/>
            <a:ext cx="10515600" cy="5849937"/>
          </a:xfrm>
        </p:spPr>
        <p:txBody>
          <a:bodyPr>
            <a:normAutofit/>
          </a:bodyPr>
          <a:lstStyle/>
          <a:p>
            <a:pPr marL="0" indent="0">
              <a:buNone/>
            </a:pPr>
            <a:endParaRPr lang="et-EE" dirty="0" smtClean="0"/>
          </a:p>
          <a:p>
            <a:pPr marL="0" indent="0" algn="ctr">
              <a:buNone/>
            </a:pPr>
            <a:r>
              <a:rPr lang="et-EE" sz="3600" b="1" dirty="0" smtClean="0">
                <a:latin typeface="Roboto Condensed" panose="02000000000000000000" pitchFamily="2" charset="0"/>
                <a:ea typeface="Roboto Condensed" panose="02000000000000000000" pitchFamily="2" charset="0"/>
                <a:cs typeface="Roboto Condensed" panose="02000000000000000000" pitchFamily="2" charset="0"/>
              </a:rPr>
              <a:t>Oluline on INIMENE</a:t>
            </a:r>
          </a:p>
          <a:p>
            <a:r>
              <a:rPr lang="et-EE" sz="3600" dirty="0" smtClean="0">
                <a:latin typeface="Roboto Condensed" panose="02000000000000000000" pitchFamily="2" charset="0"/>
                <a:ea typeface="Roboto Condensed" panose="02000000000000000000" pitchFamily="2" charset="0"/>
                <a:cs typeface="Roboto Condensed" panose="02000000000000000000" pitchFamily="2" charset="0"/>
              </a:rPr>
              <a:t>Inimesele infrastruktuuri loomine, et ta saab, mida vajab (ühetaolisus, kvaliteet, tagasiside) – õiged inimesed õigel teenusel;</a:t>
            </a:r>
          </a:p>
          <a:p>
            <a:r>
              <a:rPr lang="et-EE" sz="3600" dirty="0" smtClean="0">
                <a:latin typeface="Roboto Condensed" panose="02000000000000000000" pitchFamily="2" charset="0"/>
                <a:ea typeface="Roboto Condensed" panose="02000000000000000000" pitchFamily="2" charset="0"/>
                <a:cs typeface="Roboto Condensed" panose="02000000000000000000" pitchFamily="2" charset="0"/>
              </a:rPr>
              <a:t>Teenuste rahastus analüüsil ja vajadustel põhinev;</a:t>
            </a:r>
          </a:p>
          <a:p>
            <a:r>
              <a:rPr lang="et-EE" sz="3600" dirty="0" smtClean="0">
                <a:latin typeface="Roboto Condensed" panose="02000000000000000000" pitchFamily="2" charset="0"/>
                <a:ea typeface="Roboto Condensed" panose="02000000000000000000" pitchFamily="2" charset="0"/>
                <a:cs typeface="Roboto Condensed" panose="02000000000000000000" pitchFamily="2" charset="0"/>
              </a:rPr>
              <a:t>Läbipaistev valdkondade ülene eelarvekujundus ja selged vastutusalad (KOV, meditsiin, haridussüsteem ja </a:t>
            </a:r>
            <a:r>
              <a:rPr lang="et-EE" sz="3600" dirty="0" err="1" smtClean="0">
                <a:latin typeface="Roboto Condensed" panose="02000000000000000000" pitchFamily="2" charset="0"/>
                <a:ea typeface="Roboto Condensed" panose="02000000000000000000" pitchFamily="2" charset="0"/>
                <a:cs typeface="Roboto Condensed" panose="02000000000000000000" pitchFamily="2" charset="0"/>
              </a:rPr>
              <a:t>sotsiaalvalkond</a:t>
            </a:r>
            <a:r>
              <a:rPr lang="et-EE" sz="3600" dirty="0">
                <a:latin typeface="Roboto Condensed" panose="02000000000000000000" pitchFamily="2" charset="0"/>
                <a:ea typeface="Roboto Condensed" panose="02000000000000000000" pitchFamily="2" charset="0"/>
                <a:cs typeface="Roboto Condensed" panose="02000000000000000000" pitchFamily="2" charset="0"/>
              </a:rPr>
              <a:t>) - </a:t>
            </a:r>
            <a:r>
              <a:rPr lang="et-EE" sz="3600" dirty="0" smtClean="0">
                <a:latin typeface="Roboto Condensed" panose="02000000000000000000" pitchFamily="2" charset="0"/>
                <a:ea typeface="Roboto Condensed" panose="02000000000000000000" pitchFamily="2" charset="0"/>
                <a:cs typeface="Roboto Condensed" panose="02000000000000000000" pitchFamily="2" charset="0"/>
              </a:rPr>
              <a:t>„üks </a:t>
            </a:r>
            <a:r>
              <a:rPr lang="et-EE" sz="3600" dirty="0">
                <a:latin typeface="Roboto Condensed" panose="02000000000000000000" pitchFamily="2" charset="0"/>
                <a:ea typeface="Roboto Condensed" panose="02000000000000000000" pitchFamily="2" charset="0"/>
                <a:cs typeface="Roboto Condensed" panose="02000000000000000000" pitchFamily="2" charset="0"/>
              </a:rPr>
              <a:t>uks“;</a:t>
            </a:r>
            <a:endParaRPr lang="et-EE" sz="3600" dirty="0" smtClean="0">
              <a:latin typeface="Roboto Condensed" panose="02000000000000000000" pitchFamily="2" charset="0"/>
              <a:ea typeface="Roboto Condensed" panose="02000000000000000000" pitchFamily="2" charset="0"/>
              <a:cs typeface="Roboto Condensed" panose="02000000000000000000" pitchFamily="2" charset="0"/>
            </a:endParaRPr>
          </a:p>
        </p:txBody>
      </p:sp>
    </p:spTree>
    <p:extLst>
      <p:ext uri="{BB962C8B-B14F-4D97-AF65-F5344CB8AC3E}">
        <p14:creationId xmlns:p14="http://schemas.microsoft.com/office/powerpoint/2010/main" val="7514341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lstStyle/>
          <a:p>
            <a:r>
              <a:rPr lang="et-EE" dirty="0" smtClean="0"/>
              <a:t>Aitäh!</a:t>
            </a:r>
            <a:endParaRPr lang="et-EE" dirty="0"/>
          </a:p>
        </p:txBody>
      </p:sp>
      <p:sp>
        <p:nvSpPr>
          <p:cNvPr id="4" name="Alapealkiri 3"/>
          <p:cNvSpPr>
            <a:spLocks noGrp="1"/>
          </p:cNvSpPr>
          <p:nvPr>
            <p:ph type="subTitle" idx="1"/>
          </p:nvPr>
        </p:nvSpPr>
        <p:spPr/>
        <p:txBody>
          <a:bodyPr/>
          <a:lstStyle/>
          <a:p>
            <a:endParaRPr lang="et-EE"/>
          </a:p>
        </p:txBody>
      </p:sp>
    </p:spTree>
    <p:extLst>
      <p:ext uri="{BB962C8B-B14F-4D97-AF65-F5344CB8AC3E}">
        <p14:creationId xmlns:p14="http://schemas.microsoft.com/office/powerpoint/2010/main" val="3969778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Sotsiaalkindlustusamet</a:t>
            </a:r>
            <a:endParaRPr lang="et-EE" dirty="0"/>
          </a:p>
        </p:txBody>
      </p:sp>
      <p:sp>
        <p:nvSpPr>
          <p:cNvPr id="3" name="Sisu kohatäide 2"/>
          <p:cNvSpPr>
            <a:spLocks noGrp="1"/>
          </p:cNvSpPr>
          <p:nvPr>
            <p:ph idx="1"/>
          </p:nvPr>
        </p:nvSpPr>
        <p:spPr>
          <a:xfrm>
            <a:off x="838200" y="1466850"/>
            <a:ext cx="10515600" cy="4838700"/>
          </a:xfrm>
        </p:spPr>
        <p:txBody>
          <a:bodyPr>
            <a:normAutofit/>
          </a:bodyPr>
          <a:lstStyle/>
          <a:p>
            <a:pPr marL="0" indent="0">
              <a:buNone/>
            </a:pPr>
            <a:r>
              <a:rPr lang="et-EE" b="1" dirty="0" smtClean="0"/>
              <a:t>Missioon: </a:t>
            </a:r>
            <a:r>
              <a:rPr lang="et-EE" b="1" dirty="0"/>
              <a:t>Tagame inimesele sotsiaalse kaitstuse</a:t>
            </a:r>
          </a:p>
          <a:p>
            <a:r>
              <a:rPr lang="et-EE" dirty="0"/>
              <a:t>Iga inimene võib mistahes eluetapil vajada elukvaliteedi hoidmiseks, taastamiseks või suurendamiseks ühiskonna poolset abi ja toetust. Sotsiaalkindlustusamet suhtleb aktiivselt inimestega, hindab ja analüüsib nende toimetulekuvõimet ja pakub vajadustest lähtuvaid teenuseid.</a:t>
            </a:r>
          </a:p>
          <a:p>
            <a:pPr marL="0" indent="0">
              <a:buNone/>
            </a:pPr>
            <a:r>
              <a:rPr lang="et-EE" b="1" dirty="0" smtClean="0"/>
              <a:t>Visioon: </a:t>
            </a:r>
            <a:r>
              <a:rPr lang="et-EE" b="1" dirty="0"/>
              <a:t>Tagame inimesele vajaduspõhised ja kasutajamugavad teenused</a:t>
            </a:r>
          </a:p>
          <a:p>
            <a:r>
              <a:rPr lang="et-EE" dirty="0"/>
              <a:t>Sotsiaalkindlustusamet hindab regulaarselt inimeste toimetulekut ja vajadusi ning prognoosib nende muutusi.</a:t>
            </a:r>
          </a:p>
          <a:p>
            <a:endParaRPr lang="et-EE" dirty="0"/>
          </a:p>
        </p:txBody>
      </p:sp>
    </p:spTree>
    <p:extLst>
      <p:ext uri="{BB962C8B-B14F-4D97-AF65-F5344CB8AC3E}">
        <p14:creationId xmlns:p14="http://schemas.microsoft.com/office/powerpoint/2010/main" val="2644883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609600" y="1066801"/>
            <a:ext cx="11334750" cy="5632311"/>
          </a:xfrm>
          <a:prstGeom prst="rect">
            <a:avLst/>
          </a:prstGeom>
        </p:spPr>
        <p:txBody>
          <a:bodyPr wrap="square">
            <a:spAutoFit/>
          </a:bodyPr>
          <a:lstStyle/>
          <a:p>
            <a:r>
              <a:rPr lang="et-EE" sz="3000" dirty="0"/>
              <a:t>Sotsiaalkindlustusamet pakub iga päev teenuseid umbes 700 000 inimesele. </a:t>
            </a:r>
            <a:r>
              <a:rPr lang="et-EE" sz="3000" kern="1000" dirty="0" smtClean="0">
                <a:ea typeface="Cambria" panose="02040503050406030204" pitchFamily="18" charset="0"/>
                <a:cs typeface="Angsana New"/>
              </a:rPr>
              <a:t>Pakume Sotsiaalkindlustusameti poolt </a:t>
            </a:r>
            <a:r>
              <a:rPr lang="et-EE" sz="3000" kern="1000" dirty="0">
                <a:ea typeface="Cambria" panose="02040503050406030204" pitchFamily="18" charset="0"/>
                <a:cs typeface="Angsana New"/>
              </a:rPr>
              <a:t>täiendavat tuge 146 000 inimesele, kellest 11 000 on lapsed, 71 000 tööealised ja 64 000 pensioniealised. </a:t>
            </a:r>
            <a:endParaRPr lang="et-EE" sz="3000" kern="1000" dirty="0" smtClean="0">
              <a:ea typeface="Cambria" panose="02040503050406030204" pitchFamily="18" charset="0"/>
              <a:cs typeface="Angsana New"/>
            </a:endParaRPr>
          </a:p>
          <a:p>
            <a:endParaRPr lang="et-EE" sz="3000" kern="1000" dirty="0">
              <a:ea typeface="Cambria" panose="02040503050406030204" pitchFamily="18" charset="0"/>
              <a:cs typeface="Angsana New"/>
            </a:endParaRPr>
          </a:p>
          <a:p>
            <a:r>
              <a:rPr lang="et-EE" sz="3000" kern="1000" dirty="0" smtClean="0">
                <a:ea typeface="Cambria" panose="02040503050406030204" pitchFamily="18" charset="0"/>
                <a:cs typeface="Angsana New"/>
              </a:rPr>
              <a:t>Tuge </a:t>
            </a:r>
            <a:r>
              <a:rPr lang="et-EE" sz="3000" kern="1000" dirty="0">
                <a:ea typeface="Cambria" panose="02040503050406030204" pitchFamily="18" charset="0"/>
                <a:cs typeface="Angsana New"/>
              </a:rPr>
              <a:t>pakume neile kahel </a:t>
            </a:r>
            <a:r>
              <a:rPr lang="et-EE" sz="3000" kern="1000" dirty="0" smtClean="0">
                <a:ea typeface="Cambria" panose="02040503050406030204" pitchFamily="18" charset="0"/>
                <a:cs typeface="Angsana New"/>
              </a:rPr>
              <a:t>viisil: 2016</a:t>
            </a:r>
            <a:r>
              <a:rPr lang="et-EE" sz="3000" kern="1000" dirty="0">
                <a:ea typeface="Cambria" panose="02040503050406030204" pitchFamily="18" charset="0"/>
                <a:cs typeface="Angsana New"/>
              </a:rPr>
              <a:t>. aastal maksime 65 miljoni euro väärtuses sotsiaaltoetusi ja suunasime inimesi järgmistele </a:t>
            </a:r>
            <a:r>
              <a:rPr lang="et-EE" sz="3000" kern="1000" dirty="0" smtClean="0">
                <a:ea typeface="Cambria" panose="02040503050406030204" pitchFamily="18" charset="0"/>
                <a:cs typeface="Angsana New"/>
              </a:rPr>
              <a:t>sotsiaalteenustele:</a:t>
            </a:r>
          </a:p>
          <a:p>
            <a:pPr marL="457200" indent="-457200">
              <a:buFont typeface="Arial" panose="020B0604020202020204" pitchFamily="34" charset="0"/>
              <a:buChar char="•"/>
            </a:pPr>
            <a:r>
              <a:rPr lang="et-EE" sz="3000" kern="1000" dirty="0" smtClean="0">
                <a:ea typeface="Cambria" panose="02040503050406030204" pitchFamily="18" charset="0"/>
                <a:cs typeface="Angsana New"/>
              </a:rPr>
              <a:t>abivahendid </a:t>
            </a:r>
            <a:r>
              <a:rPr lang="et-EE" sz="3000" kern="1000" dirty="0">
                <a:ea typeface="Cambria" panose="02040503050406030204" pitchFamily="18" charset="0"/>
                <a:cs typeface="Angsana New"/>
              </a:rPr>
              <a:t>50 000 inimesele 9,5 miljoni euro </a:t>
            </a:r>
            <a:r>
              <a:rPr lang="et-EE" sz="3000" kern="1000" dirty="0" smtClean="0">
                <a:ea typeface="Cambria" panose="02040503050406030204" pitchFamily="18" charset="0"/>
                <a:cs typeface="Angsana New"/>
              </a:rPr>
              <a:t>väärtuses;</a:t>
            </a:r>
          </a:p>
          <a:p>
            <a:pPr marL="457200" indent="-457200">
              <a:buFont typeface="Arial" panose="020B0604020202020204" pitchFamily="34" charset="0"/>
              <a:buChar char="•"/>
            </a:pPr>
            <a:r>
              <a:rPr lang="et-EE" sz="3000" kern="1000" dirty="0" smtClean="0">
                <a:ea typeface="Cambria" panose="02040503050406030204" pitchFamily="18" charset="0"/>
                <a:cs typeface="Angsana New"/>
              </a:rPr>
              <a:t>rehabilitatsiooniteenused </a:t>
            </a:r>
            <a:r>
              <a:rPr lang="et-EE" sz="3000" kern="1000" dirty="0">
                <a:ea typeface="Cambria" panose="02040503050406030204" pitchFamily="18" charset="0"/>
                <a:cs typeface="Angsana New"/>
              </a:rPr>
              <a:t>21 000 inimesele 8,9 miljoni euro väärtuses; </a:t>
            </a:r>
            <a:endParaRPr lang="et-EE" sz="3000" kern="1000" dirty="0" smtClean="0">
              <a:ea typeface="Cambria" panose="02040503050406030204" pitchFamily="18" charset="0"/>
              <a:cs typeface="Angsana New"/>
            </a:endParaRPr>
          </a:p>
          <a:p>
            <a:pPr marL="457200" indent="-457200">
              <a:buFont typeface="Arial" panose="020B0604020202020204" pitchFamily="34" charset="0"/>
              <a:buChar char="•"/>
            </a:pPr>
            <a:r>
              <a:rPr lang="et-EE" sz="3000" kern="1000" dirty="0" smtClean="0">
                <a:ea typeface="Cambria" panose="02040503050406030204" pitchFamily="18" charset="0"/>
                <a:cs typeface="Angsana New"/>
              </a:rPr>
              <a:t>erihoolekande </a:t>
            </a:r>
            <a:r>
              <a:rPr lang="et-EE" sz="3000" kern="1000" dirty="0">
                <a:ea typeface="Cambria" panose="02040503050406030204" pitchFamily="18" charset="0"/>
                <a:cs typeface="Angsana New"/>
              </a:rPr>
              <a:t>teenused 5500 inimesele 24,7 miljoni euro väärtuses</a:t>
            </a:r>
            <a:r>
              <a:rPr lang="et-EE" sz="2800" kern="1000" dirty="0">
                <a:ea typeface="Cambria" panose="02040503050406030204" pitchFamily="18" charset="0"/>
                <a:cs typeface="Angsana New"/>
              </a:rPr>
              <a:t>. </a:t>
            </a:r>
            <a:endParaRPr lang="et-EE" sz="2800" dirty="0"/>
          </a:p>
        </p:txBody>
      </p:sp>
    </p:spTree>
    <p:extLst>
      <p:ext uri="{BB962C8B-B14F-4D97-AF65-F5344CB8AC3E}">
        <p14:creationId xmlns:p14="http://schemas.microsoft.com/office/powerpoint/2010/main" val="361032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smtClean="0"/>
              <a:t>Sotsiaalne rehabilitatsioon</a:t>
            </a:r>
            <a:endParaRPr lang="et-EE" b="1" dirty="0"/>
          </a:p>
        </p:txBody>
      </p:sp>
      <p:sp>
        <p:nvSpPr>
          <p:cNvPr id="3" name="Sisu kohatäide 2"/>
          <p:cNvSpPr>
            <a:spLocks noGrp="1"/>
          </p:cNvSpPr>
          <p:nvPr>
            <p:ph idx="1"/>
          </p:nvPr>
        </p:nvSpPr>
        <p:spPr/>
        <p:txBody>
          <a:bodyPr/>
          <a:lstStyle/>
          <a:p>
            <a:r>
              <a:rPr lang="et-EE" dirty="0"/>
              <a:t>Sotsiaalse rehabilitatsiooni teenus on sotsiaalteenus, </a:t>
            </a:r>
            <a:r>
              <a:rPr lang="et-EE" dirty="0" smtClean="0"/>
              <a:t>mille abil </a:t>
            </a:r>
            <a:r>
              <a:rPr lang="et-EE" dirty="0"/>
              <a:t>on võimalik suurendada ja taastada inimese iseseisvat toimetulekut, mis on vähenenud tema terviseolukorra tõttu. </a:t>
            </a:r>
            <a:endParaRPr lang="et-EE" dirty="0" smtClean="0"/>
          </a:p>
          <a:p>
            <a:endParaRPr lang="et-EE" dirty="0"/>
          </a:p>
          <a:p>
            <a:r>
              <a:rPr lang="et-EE" dirty="0" smtClean="0"/>
              <a:t>Teenuse </a:t>
            </a:r>
            <a:r>
              <a:rPr lang="et-EE" dirty="0"/>
              <a:t>eesmärgiks on arendada inimese igapäevaelu oskusi ja töövõimet, toetada õppimist ja suurendada ühiskonnaelus osalemist. </a:t>
            </a:r>
          </a:p>
          <a:p>
            <a:endParaRPr lang="et-EE" dirty="0"/>
          </a:p>
        </p:txBody>
      </p:sp>
    </p:spTree>
    <p:extLst>
      <p:ext uri="{BB962C8B-B14F-4D97-AF65-F5344CB8AC3E}">
        <p14:creationId xmlns:p14="http://schemas.microsoft.com/office/powerpoint/2010/main" val="4233231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dirty="0"/>
              <a:t>Tegemist on nö kompleksteenusega inimese aitamiseks juhul, kui tal on mitu probleemi, mida ei ole võimalik üksikteenuste abil lahendada ja mis vajavad erinevate spetsialistide sekkumist. Teenuse käigus hinnatakse inimese toimetulekut ja tema </a:t>
            </a:r>
            <a:r>
              <a:rPr lang="et-EE" dirty="0" err="1"/>
              <a:t>kõrvalabi</a:t>
            </a:r>
            <a:r>
              <a:rPr lang="et-EE" dirty="0"/>
              <a:t> vajadust, tehakse ettepanekuid kodu-, töö- ja õpikeskkonna kohandamiseks, abivahendi saamiseks ja kasutamiseks ning nõustatakse erinevates valdkondades. </a:t>
            </a:r>
          </a:p>
          <a:p>
            <a:endParaRPr lang="et-EE" dirty="0" smtClean="0"/>
          </a:p>
          <a:p>
            <a:endParaRPr lang="et-EE" dirty="0"/>
          </a:p>
        </p:txBody>
      </p:sp>
    </p:spTree>
    <p:extLst>
      <p:ext uri="{BB962C8B-B14F-4D97-AF65-F5344CB8AC3E}">
        <p14:creationId xmlns:p14="http://schemas.microsoft.com/office/powerpoint/2010/main" val="478140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dirty="0"/>
              <a:t>Sotsiaalse rehabilitatsiooni teenus on kindla algus- ja lõpukuupäevaga, mille jooksul toimub aktiivne koostöö teenuse saaja, tema perekonna, koolikaaslaste, tööandja, perearst, omavalitsuse sotsiaaltöötaja ja rehabilitatsioonispetsialistide osavõtul. </a:t>
            </a:r>
            <a:endParaRPr lang="et-EE" dirty="0" smtClean="0"/>
          </a:p>
          <a:p>
            <a:r>
              <a:rPr lang="et-EE" dirty="0" smtClean="0"/>
              <a:t>Rehabilitatsioonimeeskonda </a:t>
            </a:r>
            <a:r>
              <a:rPr lang="et-EE" dirty="0"/>
              <a:t>kuuluvad mitme eriala spetsialistid – sotsiaaltöötaja, psühholoog, tegevus-, loov- ja </a:t>
            </a:r>
            <a:r>
              <a:rPr lang="et-EE" dirty="0" err="1"/>
              <a:t>füsioterapeut</a:t>
            </a:r>
            <a:r>
              <a:rPr lang="et-EE" dirty="0"/>
              <a:t>, eripedagoog, logopeed, kogemusnõustaja, arst ja õde. Arsti teenust osutatakse individuaalselt, kõiki teisi teenuseid osutatakse vastavalt vajadusele, kas siis individuaalselt, perele või grupile. </a:t>
            </a:r>
          </a:p>
          <a:p>
            <a:endParaRPr lang="et-EE" dirty="0"/>
          </a:p>
        </p:txBody>
      </p:sp>
    </p:spTree>
    <p:extLst>
      <p:ext uri="{BB962C8B-B14F-4D97-AF65-F5344CB8AC3E}">
        <p14:creationId xmlns:p14="http://schemas.microsoft.com/office/powerpoint/2010/main" val="3828385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a:p>
        </p:txBody>
      </p:sp>
      <p:sp>
        <p:nvSpPr>
          <p:cNvPr id="3" name="Sisu kohatäide 2"/>
          <p:cNvSpPr>
            <a:spLocks noGrp="1"/>
          </p:cNvSpPr>
          <p:nvPr>
            <p:ph idx="1"/>
          </p:nvPr>
        </p:nvSpPr>
        <p:spPr/>
        <p:txBody>
          <a:bodyPr/>
          <a:lstStyle/>
          <a:p>
            <a:r>
              <a:rPr lang="et-EE" dirty="0"/>
              <a:t>Kuigi teenus on suunatud inimestele, kelle tegevusvõime on vähenenud terviseolukorra tõttu, </a:t>
            </a:r>
            <a:r>
              <a:rPr lang="et-EE" b="1" dirty="0"/>
              <a:t>ei ole tegemist tervishoiuteenusega. </a:t>
            </a:r>
            <a:endParaRPr lang="et-EE" b="1" dirty="0" smtClean="0"/>
          </a:p>
          <a:p>
            <a:r>
              <a:rPr lang="et-EE" dirty="0" smtClean="0"/>
              <a:t>Sotsiaalse </a:t>
            </a:r>
            <a:r>
              <a:rPr lang="et-EE" dirty="0"/>
              <a:t>rehabilitatsiooni teenus ei sisalda taastusravi ning selle käigus ei rahastata kompleksteenusest eraldiseisvalt tehtud massaaži, mudaravi, vesiravi jmt. Ka rehabilitatsioonimeeskonna arsti ja õe teenused on nõustava sisuga ning ei sisalda ravimisega seotud tegevusi nagu diagnoosimine, raviplaani koostamine, retsepti väljastamine, raviprotseduuride tegemine, eriarstile või uuringutele saatekirja väljastamine jmt. </a:t>
            </a:r>
          </a:p>
        </p:txBody>
      </p:sp>
    </p:spTree>
    <p:extLst>
      <p:ext uri="{BB962C8B-B14F-4D97-AF65-F5344CB8AC3E}">
        <p14:creationId xmlns:p14="http://schemas.microsoft.com/office/powerpoint/2010/main" val="3236667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Rehabilitatsiooniplaan</a:t>
            </a:r>
            <a:endParaRPr lang="et-EE" dirty="0"/>
          </a:p>
        </p:txBody>
      </p:sp>
      <p:sp>
        <p:nvSpPr>
          <p:cNvPr id="3" name="Sisu kohatäide 2"/>
          <p:cNvSpPr>
            <a:spLocks noGrp="1"/>
          </p:cNvSpPr>
          <p:nvPr>
            <p:ph idx="1"/>
          </p:nvPr>
        </p:nvSpPr>
        <p:spPr/>
        <p:txBody>
          <a:bodyPr>
            <a:normAutofit fontScale="85000" lnSpcReduction="10000"/>
          </a:bodyPr>
          <a:lstStyle/>
          <a:p>
            <a:pPr algn="just"/>
            <a:r>
              <a:rPr lang="et-EE" dirty="0"/>
              <a:t>Sotsiaalkindlustusameti poolt pakutakse inimesele välja </a:t>
            </a:r>
            <a:r>
              <a:rPr lang="et-EE" b="1" dirty="0"/>
              <a:t>rehabilitatsiooniprogramm</a:t>
            </a:r>
            <a:r>
              <a:rPr lang="et-EE" dirty="0"/>
              <a:t> või teenuste vajaduse hindamise käigus koostatakse talle </a:t>
            </a:r>
            <a:r>
              <a:rPr lang="et-EE" b="1" dirty="0"/>
              <a:t>tegevuskava </a:t>
            </a:r>
            <a:r>
              <a:rPr lang="et-EE" dirty="0"/>
              <a:t>või </a:t>
            </a:r>
            <a:r>
              <a:rPr lang="et-EE" b="1" dirty="0"/>
              <a:t>keerulisematel juhtudel suunatakse rehabilitatsiooniasutusse isikliku rehabilitatsiooniplaani </a:t>
            </a:r>
            <a:r>
              <a:rPr lang="et-EE" b="1" dirty="0" smtClean="0"/>
              <a:t>koostamiseks.</a:t>
            </a:r>
            <a:endParaRPr lang="et-EE" dirty="0" smtClean="0"/>
          </a:p>
          <a:p>
            <a:pPr algn="just"/>
            <a:r>
              <a:rPr lang="et-EE" dirty="0" smtClean="0"/>
              <a:t>Programm </a:t>
            </a:r>
            <a:r>
              <a:rPr lang="et-EE" dirty="0"/>
              <a:t>pannakse kokku sarnaste probleemide ja eesmärkidega inimeste rühma jaoks. </a:t>
            </a:r>
            <a:endParaRPr lang="et-EE" dirty="0" smtClean="0"/>
          </a:p>
          <a:p>
            <a:pPr algn="just"/>
            <a:r>
              <a:rPr lang="et-EE" dirty="0" smtClean="0"/>
              <a:t>Isikliku </a:t>
            </a:r>
            <a:r>
              <a:rPr lang="et-EE" dirty="0"/>
              <a:t>tegevuskava tegemine on uus võimalus, mille koostab inimesele alates 2016. aastast Sotsiaalkindlustusameti juhtumikorraldaja. Sel juhul saab inimene rehabilitatsiooniplaani koostamise vahele jätta ja vajalikke teenuseid kiiremini. </a:t>
            </a:r>
            <a:endParaRPr lang="et-EE" dirty="0" smtClean="0"/>
          </a:p>
          <a:p>
            <a:pPr algn="just"/>
            <a:r>
              <a:rPr lang="et-EE" b="1" dirty="0" smtClean="0"/>
              <a:t>Rehabilitatsiooniplaan </a:t>
            </a:r>
            <a:r>
              <a:rPr lang="et-EE" dirty="0"/>
              <a:t>on konkreetsele inimesele koostatud hindamise kokkuvõte koos </a:t>
            </a:r>
            <a:r>
              <a:rPr lang="et-EE" dirty="0" smtClean="0"/>
              <a:t>tegevuskavaga, kus </a:t>
            </a:r>
            <a:r>
              <a:rPr lang="et-EE" dirty="0"/>
              <a:t>on kirjas, milliseid eesmärke inimene soovib läbi teenuste kasutamise saavutada.</a:t>
            </a:r>
            <a:br>
              <a:rPr lang="et-EE" dirty="0"/>
            </a:br>
            <a:endParaRPr lang="et-EE" dirty="0"/>
          </a:p>
        </p:txBody>
      </p:sp>
    </p:spTree>
    <p:extLst>
      <p:ext uri="{BB962C8B-B14F-4D97-AF65-F5344CB8AC3E}">
        <p14:creationId xmlns:p14="http://schemas.microsoft.com/office/powerpoint/2010/main" val="931191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Seadusandlus</a:t>
            </a:r>
            <a:endParaRPr lang="et-EE" dirty="0"/>
          </a:p>
        </p:txBody>
      </p:sp>
      <p:sp>
        <p:nvSpPr>
          <p:cNvPr id="3" name="Sisu kohatäide 2"/>
          <p:cNvSpPr>
            <a:spLocks noGrp="1"/>
          </p:cNvSpPr>
          <p:nvPr>
            <p:ph idx="1"/>
          </p:nvPr>
        </p:nvSpPr>
        <p:spPr/>
        <p:txBody>
          <a:bodyPr>
            <a:normAutofit fontScale="92500" lnSpcReduction="10000"/>
          </a:bodyPr>
          <a:lstStyle/>
          <a:p>
            <a:pPr marL="0" indent="0" algn="just">
              <a:buNone/>
            </a:pPr>
            <a:r>
              <a:rPr lang="et-EE" dirty="0"/>
              <a:t>Sotsiaalse rehabilitatsiooni teenuse korraldus alates 1. jaanuarist 2016 on sätestatud sotsiaalhoolekande seaduses </a:t>
            </a:r>
            <a:r>
              <a:rPr lang="et-EE" dirty="0" smtClean="0"/>
              <a:t> ja </a:t>
            </a:r>
            <a:r>
              <a:rPr lang="et-EE" dirty="0"/>
              <a:t>selle alusel kehtestatud rakendusaktides:</a:t>
            </a:r>
          </a:p>
          <a:p>
            <a:r>
              <a:rPr lang="et-EE" dirty="0"/>
              <a:t>Sotsiaalse rehabilitatsiooni teenuse eest tasu maksmise kohustuse riigi poolt </a:t>
            </a:r>
            <a:r>
              <a:rPr lang="et-EE" dirty="0" err="1"/>
              <a:t>ülevõtmisel</a:t>
            </a:r>
            <a:r>
              <a:rPr lang="et-EE" dirty="0"/>
              <a:t> teenusevajaduse otsustamiseks ja teenuse osutamiseks vajalike andmete </a:t>
            </a:r>
            <a:r>
              <a:rPr lang="et-EE" dirty="0" smtClean="0"/>
              <a:t>loetelus (Sotsiaalkaitseministri määrus nr 69) </a:t>
            </a:r>
            <a:r>
              <a:rPr lang="et-EE" dirty="0"/>
              <a:t>ja</a:t>
            </a:r>
          </a:p>
          <a:p>
            <a:r>
              <a:rPr lang="et-EE" dirty="0"/>
              <a:t>Sotsiaalse rehabilitatsiooni teenuse raames osutatavate teenuste loetelu ja hinna ning </a:t>
            </a:r>
            <a:r>
              <a:rPr lang="et-EE" dirty="0" err="1"/>
              <a:t>ülevõetava</a:t>
            </a:r>
            <a:r>
              <a:rPr lang="et-EE" dirty="0"/>
              <a:t> tasu maksimaalse suuruse ühes aastas ja arvestamise korra, sõidu- ja majutuskulude maksimaalse maksumuse õigustatud isiku ja õigustatud isiku saatja kohta ühes kalendriaastas ning hüvitamise tingimused ja korra ning rehabilitatsiooniprogrammi hindamiskriteeriumide </a:t>
            </a:r>
            <a:r>
              <a:rPr lang="et-EE" dirty="0" smtClean="0"/>
              <a:t>kehtestamine (Sotsiaalkaitseministri määrus nr 66)</a:t>
            </a:r>
            <a:endParaRPr lang="et-EE" dirty="0"/>
          </a:p>
          <a:p>
            <a:endParaRPr lang="et-EE" dirty="0"/>
          </a:p>
        </p:txBody>
      </p:sp>
    </p:spTree>
    <p:extLst>
      <p:ext uri="{BB962C8B-B14F-4D97-AF65-F5344CB8AC3E}">
        <p14:creationId xmlns:p14="http://schemas.microsoft.com/office/powerpoint/2010/main" val="717013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1816</TotalTime>
  <Words>935</Words>
  <Application>Microsoft Office PowerPoint</Application>
  <PresentationFormat>Kohandatud</PresentationFormat>
  <Paragraphs>158</Paragraphs>
  <Slides>18</Slides>
  <Notes>6</Notes>
  <HiddenSlides>0</HiddenSlides>
  <MMClips>0</MMClips>
  <ScaleCrop>false</ScaleCrop>
  <HeadingPairs>
    <vt:vector size="4" baseType="variant">
      <vt:variant>
        <vt:lpstr>Kujundus</vt:lpstr>
      </vt:variant>
      <vt:variant>
        <vt:i4>3</vt:i4>
      </vt:variant>
      <vt:variant>
        <vt:lpstr>Slaidipealkirjad</vt:lpstr>
      </vt:variant>
      <vt:variant>
        <vt:i4>18</vt:i4>
      </vt:variant>
    </vt:vector>
  </HeadingPairs>
  <TitlesOfParts>
    <vt:vector size="21" baseType="lpstr">
      <vt:lpstr>Office'i kujundus</vt:lpstr>
      <vt:lpstr>1_Office'i kujundus</vt:lpstr>
      <vt:lpstr>Office Theme</vt:lpstr>
      <vt:lpstr>Rehabilitatsioonivaldkonnast ja sellega seotud teenustest</vt:lpstr>
      <vt:lpstr>Sotsiaalkindlustusamet</vt:lpstr>
      <vt:lpstr>PowerPointi esitlus</vt:lpstr>
      <vt:lpstr>Sotsiaalne rehabilitatsioon</vt:lpstr>
      <vt:lpstr>PowerPointi esitlus</vt:lpstr>
      <vt:lpstr>PowerPointi esitlus</vt:lpstr>
      <vt:lpstr>PowerPointi esitlus</vt:lpstr>
      <vt:lpstr>Rehabilitatsiooniplaan</vt:lpstr>
      <vt:lpstr>Seadusandlus</vt:lpstr>
      <vt:lpstr>Limiidid – määrus nr 66 § 3</vt:lpstr>
      <vt:lpstr>PowerPointi esitlus</vt:lpstr>
      <vt:lpstr>Sotsiaalvaldkonna kriis</vt:lpstr>
      <vt:lpstr>Sotsiaalteenuste eelarved 2012-2018</vt:lpstr>
      <vt:lpstr>PowerPointi esitlus</vt:lpstr>
      <vt:lpstr>PowerPointi esitlus</vt:lpstr>
      <vt:lpstr>PowerPointi esitlus</vt:lpstr>
      <vt:lpstr> </vt:lpstr>
      <vt:lpstr>Aitäh!</vt:lpstr>
    </vt:vector>
  </TitlesOfParts>
  <Company>Sotsiaalministeerium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Helen Avarlaid</dc:creator>
  <cp:lastModifiedBy>Opetaja</cp:lastModifiedBy>
  <cp:revision>146</cp:revision>
  <dcterms:created xsi:type="dcterms:W3CDTF">2017-04-12T07:51:21Z</dcterms:created>
  <dcterms:modified xsi:type="dcterms:W3CDTF">2017-11-09T13:01:03Z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