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sldIdLst>
    <p:sldId id="256" r:id="rId2"/>
    <p:sldId id="269" r:id="rId3"/>
    <p:sldId id="270" r:id="rId4"/>
    <p:sldId id="261" r:id="rId5"/>
    <p:sldId id="257" r:id="rId6"/>
    <p:sldId id="263" r:id="rId7"/>
    <p:sldId id="260" r:id="rId8"/>
    <p:sldId id="264" r:id="rId9"/>
    <p:sldId id="266" r:id="rId10"/>
    <p:sldId id="267" r:id="rId11"/>
    <p:sldId id="258" r:id="rId12"/>
    <p:sldId id="268" r:id="rId13"/>
    <p:sldId id="277" r:id="rId14"/>
    <p:sldId id="265" r:id="rId15"/>
    <p:sldId id="271" r:id="rId16"/>
    <p:sldId id="272" r:id="rId17"/>
    <p:sldId id="274" r:id="rId18"/>
    <p:sldId id="273" r:id="rId19"/>
    <p:sldId id="275" r:id="rId20"/>
    <p:sldId id="278" r:id="rId21"/>
    <p:sldId id="276" r:id="rId22"/>
  </p:sldIdLst>
  <p:sldSz cx="12192000" cy="6858000"/>
  <p:notesSz cx="6858000" cy="9144000"/>
  <p:defaultTextStyle>
    <a:defPPr>
      <a:defRPr lang="et-E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Hele laad 3 – rõhk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Hele laad 3 – rõhk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716" autoAdjust="0"/>
  </p:normalViewPr>
  <p:slideViewPr>
    <p:cSldViewPr snapToGrid="0">
      <p:cViewPr>
        <p:scale>
          <a:sx n="110" d="100"/>
          <a:sy n="110" d="100"/>
        </p:scale>
        <p:origin x="-52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5C5D1-DB57-4E23-A262-21E136A03CFA}" type="datetimeFigureOut">
              <a:rPr lang="et-EE" smtClean="0"/>
              <a:t>4.11.2016</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0951-566C-4B24-805C-42BAA40AA8BF}" type="slidenum">
              <a:rPr lang="et-EE" smtClean="0"/>
              <a:t>‹#›</a:t>
            </a:fld>
            <a:endParaRPr lang="et-EE"/>
          </a:p>
        </p:txBody>
      </p:sp>
    </p:spTree>
    <p:extLst>
      <p:ext uri="{BB962C8B-B14F-4D97-AF65-F5344CB8AC3E}">
        <p14:creationId xmlns:p14="http://schemas.microsoft.com/office/powerpoint/2010/main" val="550271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2</a:t>
            </a:fld>
            <a:endParaRPr lang="et-EE"/>
          </a:p>
        </p:txBody>
      </p:sp>
    </p:spTree>
    <p:extLst>
      <p:ext uri="{BB962C8B-B14F-4D97-AF65-F5344CB8AC3E}">
        <p14:creationId xmlns:p14="http://schemas.microsoft.com/office/powerpoint/2010/main" val="1547142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17</a:t>
            </a:fld>
            <a:endParaRPr lang="et-EE"/>
          </a:p>
        </p:txBody>
      </p:sp>
    </p:spTree>
    <p:extLst>
      <p:ext uri="{BB962C8B-B14F-4D97-AF65-F5344CB8AC3E}">
        <p14:creationId xmlns:p14="http://schemas.microsoft.com/office/powerpoint/2010/main" val="237483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18</a:t>
            </a:fld>
            <a:endParaRPr lang="et-EE"/>
          </a:p>
        </p:txBody>
      </p:sp>
    </p:spTree>
    <p:extLst>
      <p:ext uri="{BB962C8B-B14F-4D97-AF65-F5344CB8AC3E}">
        <p14:creationId xmlns:p14="http://schemas.microsoft.com/office/powerpoint/2010/main" val="310767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3</a:t>
            </a:fld>
            <a:endParaRPr lang="et-EE"/>
          </a:p>
        </p:txBody>
      </p:sp>
    </p:spTree>
    <p:extLst>
      <p:ext uri="{BB962C8B-B14F-4D97-AF65-F5344CB8AC3E}">
        <p14:creationId xmlns:p14="http://schemas.microsoft.com/office/powerpoint/2010/main" val="18709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4</a:t>
            </a:fld>
            <a:endParaRPr lang="et-EE"/>
          </a:p>
        </p:txBody>
      </p:sp>
    </p:spTree>
    <p:extLst>
      <p:ext uri="{BB962C8B-B14F-4D97-AF65-F5344CB8AC3E}">
        <p14:creationId xmlns:p14="http://schemas.microsoft.com/office/powerpoint/2010/main" val="218759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7</a:t>
            </a:fld>
            <a:endParaRPr lang="et-EE"/>
          </a:p>
        </p:txBody>
      </p:sp>
    </p:spTree>
    <p:extLst>
      <p:ext uri="{BB962C8B-B14F-4D97-AF65-F5344CB8AC3E}">
        <p14:creationId xmlns:p14="http://schemas.microsoft.com/office/powerpoint/2010/main" val="165553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9</a:t>
            </a:fld>
            <a:endParaRPr lang="et-EE"/>
          </a:p>
        </p:txBody>
      </p:sp>
    </p:spTree>
    <p:extLst>
      <p:ext uri="{BB962C8B-B14F-4D97-AF65-F5344CB8AC3E}">
        <p14:creationId xmlns:p14="http://schemas.microsoft.com/office/powerpoint/2010/main" val="130605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10</a:t>
            </a:fld>
            <a:endParaRPr lang="et-EE"/>
          </a:p>
        </p:txBody>
      </p:sp>
    </p:spTree>
    <p:extLst>
      <p:ext uri="{BB962C8B-B14F-4D97-AF65-F5344CB8AC3E}">
        <p14:creationId xmlns:p14="http://schemas.microsoft.com/office/powerpoint/2010/main" val="3014113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14</a:t>
            </a:fld>
            <a:endParaRPr lang="et-EE"/>
          </a:p>
        </p:txBody>
      </p:sp>
    </p:spTree>
    <p:extLst>
      <p:ext uri="{BB962C8B-B14F-4D97-AF65-F5344CB8AC3E}">
        <p14:creationId xmlns:p14="http://schemas.microsoft.com/office/powerpoint/2010/main" val="186243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15</a:t>
            </a:fld>
            <a:endParaRPr lang="et-EE"/>
          </a:p>
        </p:txBody>
      </p:sp>
    </p:spTree>
    <p:extLst>
      <p:ext uri="{BB962C8B-B14F-4D97-AF65-F5344CB8AC3E}">
        <p14:creationId xmlns:p14="http://schemas.microsoft.com/office/powerpoint/2010/main" val="7494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D1FC0951-566C-4B24-805C-42BAA40AA8BF}" type="slidenum">
              <a:rPr lang="et-EE" smtClean="0"/>
              <a:t>16</a:t>
            </a:fld>
            <a:endParaRPr lang="et-EE"/>
          </a:p>
        </p:txBody>
      </p:sp>
    </p:spTree>
    <p:extLst>
      <p:ext uri="{BB962C8B-B14F-4D97-AF65-F5344CB8AC3E}">
        <p14:creationId xmlns:p14="http://schemas.microsoft.com/office/powerpoint/2010/main" val="1687266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itelslaid">
    <p:spTree>
      <p:nvGrpSpPr>
        <p:cNvPr id="1" name=""/>
        <p:cNvGrpSpPr/>
        <p:nvPr/>
      </p:nvGrpSpPr>
      <p:grpSpPr>
        <a:xfrm>
          <a:off x="0" y="0"/>
          <a:ext cx="0" cy="0"/>
          <a:chOff x="0" y="0"/>
          <a:chExt cx="0" cy="0"/>
        </a:xfrm>
      </p:grpSpPr>
      <p:pic>
        <p:nvPicPr>
          <p:cNvPr id="4" name="Picture 21" descr="logo"/>
          <p:cNvPicPr>
            <a:picLocks noChangeAspect="1" noChangeArrowheads="1"/>
          </p:cNvPicPr>
          <p:nvPr/>
        </p:nvPicPr>
        <p:blipFill>
          <a:blip r:embed="rId2" cstate="print">
            <a:lum bright="82000" contrast="-70000"/>
            <a:grayscl/>
            <a:extLst>
              <a:ext uri="{28A0092B-C50C-407E-A947-70E740481C1C}">
                <a14:useLocalDpi xmlns:a14="http://schemas.microsoft.com/office/drawing/2010/main" val="0"/>
              </a:ext>
            </a:extLst>
          </a:blip>
          <a:srcRect/>
          <a:stretch>
            <a:fillRect/>
          </a:stretch>
        </p:blipFill>
        <p:spPr bwMode="auto">
          <a:xfrm>
            <a:off x="0" y="4445000"/>
            <a:ext cx="364913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0" y="0"/>
            <a:ext cx="609600" cy="4648200"/>
          </a:xfrm>
          <a:prstGeom prst="rect">
            <a:avLst/>
          </a:prstGeom>
          <a:gradFill rotWithShape="0">
            <a:gsLst>
              <a:gs pos="0">
                <a:srgbClr val="0066CC"/>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t-EE" altLang="et-EE" sz="1800"/>
          </a:p>
        </p:txBody>
      </p:sp>
      <p:sp>
        <p:nvSpPr>
          <p:cNvPr id="6" name="Rectangle 8"/>
          <p:cNvSpPr>
            <a:spLocks noChangeArrowheads="1"/>
          </p:cNvSpPr>
          <p:nvPr/>
        </p:nvSpPr>
        <p:spPr bwMode="auto">
          <a:xfrm>
            <a:off x="3454400" y="6400800"/>
            <a:ext cx="8737600" cy="457200"/>
          </a:xfrm>
          <a:prstGeom prst="rect">
            <a:avLst/>
          </a:prstGeom>
          <a:gradFill rotWithShape="1">
            <a:gsLst>
              <a:gs pos="0">
                <a:schemeClr val="bg1"/>
              </a:gs>
              <a:gs pos="100000">
                <a:srgbClr val="CC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t-EE" altLang="et-EE" sz="1800"/>
          </a:p>
        </p:txBody>
      </p:sp>
      <p:sp>
        <p:nvSpPr>
          <p:cNvPr id="7" name="Text Box 13"/>
          <p:cNvSpPr txBox="1">
            <a:spLocks noChangeArrowheads="1"/>
          </p:cNvSpPr>
          <p:nvPr/>
        </p:nvSpPr>
        <p:spPr bwMode="auto">
          <a:xfrm>
            <a:off x="9359900" y="6453188"/>
            <a:ext cx="2556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defRPr/>
            </a:pPr>
            <a:r>
              <a:rPr lang="et-EE" altLang="et-EE" sz="1400">
                <a:solidFill>
                  <a:schemeClr val="bg1"/>
                </a:solidFill>
                <a:latin typeface="Brush Script MT" pitchFamily="66" charset="0"/>
              </a:rPr>
              <a:t>Anestesioloogiakliinik</a:t>
            </a:r>
          </a:p>
        </p:txBody>
      </p:sp>
      <p:pic>
        <p:nvPicPr>
          <p:cNvPr id="8" name="Picture 20"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1266" y="2289176"/>
            <a:ext cx="2510367"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0"/>
            <a:ext cx="12954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1851" y="476251"/>
            <a:ext cx="1056216"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9"/>
          <p:cNvSpPr txBox="1">
            <a:spLocks noChangeArrowheads="1"/>
          </p:cNvSpPr>
          <p:nvPr/>
        </p:nvSpPr>
        <p:spPr bwMode="auto">
          <a:xfrm rot="16200000">
            <a:off x="-334698" y="427930"/>
            <a:ext cx="136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t-EE" altLang="et-EE" sz="1400">
                <a:solidFill>
                  <a:schemeClr val="bg1"/>
                </a:solidFill>
                <a:latin typeface="Brush Script MT" pitchFamily="66" charset="0"/>
              </a:rPr>
              <a:t>Regionaalhaigla</a:t>
            </a:r>
            <a:endParaRPr lang="et-EE" altLang="et-EE" sz="1400" b="1">
              <a:solidFill>
                <a:schemeClr val="bg1"/>
              </a:solidFill>
              <a:latin typeface="Dutch801 Rm BT"/>
            </a:endParaRPr>
          </a:p>
        </p:txBody>
      </p:sp>
      <p:sp>
        <p:nvSpPr>
          <p:cNvPr id="3074" name="Rectangle 2"/>
          <p:cNvSpPr>
            <a:spLocks noGrp="1" noChangeArrowheads="1"/>
          </p:cNvSpPr>
          <p:nvPr>
            <p:ph type="ctrTitle"/>
          </p:nvPr>
        </p:nvSpPr>
        <p:spPr>
          <a:xfrm>
            <a:off x="1102784" y="2133601"/>
            <a:ext cx="10363200" cy="1470025"/>
          </a:xfrm>
        </p:spPr>
        <p:txBody>
          <a:bodyPr/>
          <a:lstStyle>
            <a:lvl1pPr algn="ctr">
              <a:defRPr/>
            </a:lvl1pPr>
          </a:lstStyle>
          <a:p>
            <a:r>
              <a:rPr lang="et-EE"/>
              <a:t>Muutke pealkirja laadi</a:t>
            </a:r>
          </a:p>
        </p:txBody>
      </p:sp>
      <p:sp>
        <p:nvSpPr>
          <p:cNvPr id="3075" name="Rectangle 3"/>
          <p:cNvSpPr>
            <a:spLocks noGrp="1" noChangeArrowheads="1"/>
          </p:cNvSpPr>
          <p:nvPr>
            <p:ph type="subTitle" idx="1"/>
          </p:nvPr>
        </p:nvSpPr>
        <p:spPr>
          <a:xfrm>
            <a:off x="1102784" y="3716338"/>
            <a:ext cx="10369549" cy="838200"/>
          </a:xfrm>
        </p:spPr>
        <p:txBody>
          <a:bodyPr/>
          <a:lstStyle>
            <a:lvl1pPr marL="0" indent="0" algn="ctr">
              <a:buFontTx/>
              <a:buNone/>
              <a:defRPr>
                <a:solidFill>
                  <a:srgbClr val="003399"/>
                </a:solidFill>
              </a:defRPr>
            </a:lvl1pPr>
          </a:lstStyle>
          <a:p>
            <a:r>
              <a:rPr lang="et-EE"/>
              <a:t>Klõpsake juhtslaidi alapealkirja laadi redigeerimiseks</a:t>
            </a:r>
          </a:p>
        </p:txBody>
      </p:sp>
      <p:sp>
        <p:nvSpPr>
          <p:cNvPr id="12" name="Rectangle 4"/>
          <p:cNvSpPr>
            <a:spLocks noGrp="1" noChangeArrowheads="1"/>
          </p:cNvSpPr>
          <p:nvPr>
            <p:ph type="dt" sz="half" idx="10"/>
          </p:nvPr>
        </p:nvSpPr>
        <p:spPr>
          <a:xfrm>
            <a:off x="527051" y="6453188"/>
            <a:ext cx="2844800" cy="404812"/>
          </a:xfrm>
        </p:spPr>
        <p:txBody>
          <a:bodyPr/>
          <a:lstStyle>
            <a:lvl1pPr>
              <a:defRPr/>
            </a:lvl1pPr>
          </a:lstStyle>
          <a:p>
            <a:r>
              <a:rPr lang="ru-RU"/>
              <a:t>03.11.2016</a:t>
            </a:r>
            <a:endParaRPr lang="et-EE"/>
          </a:p>
        </p:txBody>
      </p:sp>
      <p:sp>
        <p:nvSpPr>
          <p:cNvPr id="13" name="Rectangle 5"/>
          <p:cNvSpPr>
            <a:spLocks noGrp="1" noChangeArrowheads="1"/>
          </p:cNvSpPr>
          <p:nvPr>
            <p:ph type="ftr" sz="quarter" idx="11"/>
          </p:nvPr>
        </p:nvSpPr>
        <p:spPr>
          <a:xfrm>
            <a:off x="3407833" y="6453188"/>
            <a:ext cx="3860800" cy="404812"/>
          </a:xfrm>
        </p:spPr>
        <p:txBody>
          <a:bodyPr/>
          <a:lstStyle>
            <a:lvl1pPr>
              <a:defRPr/>
            </a:lvl1pPr>
          </a:lstStyle>
          <a:p>
            <a:r>
              <a:rPr lang="fi-FI"/>
              <a:t>Kas erakorralise meditsiini tehnik vastab kutsestandartidele?</a:t>
            </a:r>
            <a:endParaRPr lang="et-EE"/>
          </a:p>
        </p:txBody>
      </p:sp>
      <p:sp>
        <p:nvSpPr>
          <p:cNvPr id="14" name="Rectangle 6"/>
          <p:cNvSpPr>
            <a:spLocks noGrp="1" noChangeArrowheads="1"/>
          </p:cNvSpPr>
          <p:nvPr>
            <p:ph type="sldNum" sz="quarter" idx="12"/>
          </p:nvPr>
        </p:nvSpPr>
        <p:spPr>
          <a:xfrm>
            <a:off x="7247467" y="6453188"/>
            <a:ext cx="2844800" cy="404812"/>
          </a:xfrm>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422268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Muutke pealkirja laadi</a:t>
            </a:r>
          </a:p>
        </p:txBody>
      </p:sp>
      <p:sp>
        <p:nvSpPr>
          <p:cNvPr id="3" name="Vertical Text Placeholder 2"/>
          <p:cNvSpPr>
            <a:spLocks noGrp="1"/>
          </p:cNvSpPr>
          <p:nvPr>
            <p:ph type="body" orient="vert" idx="1"/>
          </p:nvPr>
        </p:nvSpPr>
        <p:spPr/>
        <p:txBody>
          <a:bodyPr vert="eaVert"/>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5"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6"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308590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185" y="404813"/>
            <a:ext cx="2662767" cy="5721350"/>
          </a:xfrm>
        </p:spPr>
        <p:txBody>
          <a:bodyPr vert="eaVert"/>
          <a:lstStyle/>
          <a:p>
            <a:r>
              <a:rPr lang="et-EE"/>
              <a:t>Muutke pealkirja laadi</a:t>
            </a:r>
          </a:p>
        </p:txBody>
      </p:sp>
      <p:sp>
        <p:nvSpPr>
          <p:cNvPr id="3" name="Vertical Text Placeholder 2"/>
          <p:cNvSpPr>
            <a:spLocks noGrp="1"/>
          </p:cNvSpPr>
          <p:nvPr>
            <p:ph type="body" orient="vert" idx="1"/>
          </p:nvPr>
        </p:nvSpPr>
        <p:spPr>
          <a:xfrm>
            <a:off x="1007533" y="404813"/>
            <a:ext cx="7791451" cy="5721350"/>
          </a:xfrm>
        </p:spPr>
        <p:txBody>
          <a:bodyPr vert="eaVert"/>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5"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6"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355187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Muutke pealkirja laadi</a:t>
            </a:r>
          </a:p>
        </p:txBody>
      </p:sp>
      <p:sp>
        <p:nvSpPr>
          <p:cNvPr id="3" name="Content Placeholder 2"/>
          <p:cNvSpPr>
            <a:spLocks noGrp="1"/>
          </p:cNvSpPr>
          <p:nvPr>
            <p:ph idx="1"/>
          </p:nvPr>
        </p:nvSpPr>
        <p:spPr/>
        <p:txBody>
          <a:body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5"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6"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233910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t-EE"/>
              <a:t>Muutke pealkirja laadi</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t-EE"/>
              <a:t>Redigeeri juhtslaidi tekstilaade</a:t>
            </a:r>
          </a:p>
        </p:txBody>
      </p:sp>
      <p:sp>
        <p:nvSpPr>
          <p:cNvPr id="4"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5"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6"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407294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Muutke pealkirja laadi</a:t>
            </a:r>
          </a:p>
        </p:txBody>
      </p:sp>
      <p:sp>
        <p:nvSpPr>
          <p:cNvPr id="3" name="Content Placeholder 2"/>
          <p:cNvSpPr>
            <a:spLocks noGrp="1"/>
          </p:cNvSpPr>
          <p:nvPr>
            <p:ph sz="half" idx="1"/>
          </p:nvPr>
        </p:nvSpPr>
        <p:spPr>
          <a:xfrm>
            <a:off x="1007533" y="1700213"/>
            <a:ext cx="5226051"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Content Placeholder 3"/>
          <p:cNvSpPr>
            <a:spLocks noGrp="1"/>
          </p:cNvSpPr>
          <p:nvPr>
            <p:ph sz="half" idx="2"/>
          </p:nvPr>
        </p:nvSpPr>
        <p:spPr>
          <a:xfrm>
            <a:off x="6436785" y="1700213"/>
            <a:ext cx="5228167"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5"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6"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7"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87180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t-EE"/>
              <a:t>Muutke pealkirja laadi</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 juhtslaidi tekstilaade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 juhtslaidi tekstilaade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7"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8"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9"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406349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Muutke pealkirja laadi</a:t>
            </a:r>
          </a:p>
        </p:txBody>
      </p:sp>
      <p:sp>
        <p:nvSpPr>
          <p:cNvPr id="3"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4"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5"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264351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3"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4"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359215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t-EE"/>
              <a:t>Muutke pealkirja laadi</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Redigeeri juhtslaidi tekstilaade</a:t>
            </a:r>
          </a:p>
        </p:txBody>
      </p:sp>
      <p:sp>
        <p:nvSpPr>
          <p:cNvPr id="5"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6"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7"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23105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t-EE"/>
              <a:t>Muutke pealkirja laadi</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t-EE" noProof="0"/>
              <a:t>Pildi lisamiseks klõpsake ikooni</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Redigeeri juhtslaidi tekstilaade</a:t>
            </a:r>
          </a:p>
        </p:txBody>
      </p:sp>
      <p:sp>
        <p:nvSpPr>
          <p:cNvPr id="5" name="Rectangle 4"/>
          <p:cNvSpPr>
            <a:spLocks noGrp="1" noChangeArrowheads="1"/>
          </p:cNvSpPr>
          <p:nvPr>
            <p:ph type="dt" sz="half" idx="10"/>
          </p:nvPr>
        </p:nvSpPr>
        <p:spPr>
          <a:ln/>
        </p:spPr>
        <p:txBody>
          <a:bodyPr/>
          <a:lstStyle>
            <a:lvl1pPr>
              <a:defRPr/>
            </a:lvl1pPr>
          </a:lstStyle>
          <a:p>
            <a:r>
              <a:rPr lang="ru-RU"/>
              <a:t>03.11.2016</a:t>
            </a:r>
            <a:endParaRPr lang="et-EE"/>
          </a:p>
        </p:txBody>
      </p:sp>
      <p:sp>
        <p:nvSpPr>
          <p:cNvPr id="6" name="Rectangle 5"/>
          <p:cNvSpPr>
            <a:spLocks noGrp="1" noChangeArrowheads="1"/>
          </p:cNvSpPr>
          <p:nvPr>
            <p:ph type="ftr" sz="quarter" idx="11"/>
          </p:nvPr>
        </p:nvSpPr>
        <p:spPr>
          <a:ln/>
        </p:spPr>
        <p:txBody>
          <a:bodyPr/>
          <a:lstStyle>
            <a:lvl1pPr>
              <a:defRPr/>
            </a:lvl1pPr>
          </a:lstStyle>
          <a:p>
            <a:r>
              <a:rPr lang="fi-FI"/>
              <a:t>Kas erakorralise meditsiini tehnik vastab kutsestandartidele?</a:t>
            </a:r>
            <a:endParaRPr lang="et-EE"/>
          </a:p>
        </p:txBody>
      </p:sp>
      <p:sp>
        <p:nvSpPr>
          <p:cNvPr id="7" name="Rectangle 6"/>
          <p:cNvSpPr>
            <a:spLocks noGrp="1" noChangeArrowheads="1"/>
          </p:cNvSpPr>
          <p:nvPr>
            <p:ph type="sldNum" sz="quarter" idx="12"/>
          </p:nvPr>
        </p:nvSpPr>
        <p:spPr>
          <a:ln/>
        </p:spPr>
        <p:txBody>
          <a:bodyPr/>
          <a:lstStyle>
            <a:lvl1pPr>
              <a:defRPr/>
            </a:lvl1pPr>
          </a:lstStyle>
          <a:p>
            <a:fld id="{0349E64A-6FD9-475D-9C2F-45DA45E65D93}" type="slidenum">
              <a:rPr lang="et-EE" smtClean="0"/>
              <a:t>‹#›</a:t>
            </a:fld>
            <a:endParaRPr lang="et-EE"/>
          </a:p>
        </p:txBody>
      </p:sp>
    </p:spTree>
    <p:extLst>
      <p:ext uri="{BB962C8B-B14F-4D97-AF65-F5344CB8AC3E}">
        <p14:creationId xmlns:p14="http://schemas.microsoft.com/office/powerpoint/2010/main" val="187438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96600" y="0"/>
            <a:ext cx="12954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p:nvSpPr>
        <p:spPr bwMode="auto">
          <a:xfrm>
            <a:off x="0" y="0"/>
            <a:ext cx="609600" cy="4648200"/>
          </a:xfrm>
          <a:prstGeom prst="rect">
            <a:avLst/>
          </a:prstGeom>
          <a:gradFill rotWithShape="0">
            <a:gsLst>
              <a:gs pos="0">
                <a:srgbClr val="0066CC"/>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t-EE" altLang="et-EE" sz="1800"/>
          </a:p>
        </p:txBody>
      </p:sp>
      <p:sp>
        <p:nvSpPr>
          <p:cNvPr id="1028" name="Rectangle 7"/>
          <p:cNvSpPr>
            <a:spLocks noChangeArrowheads="1"/>
          </p:cNvSpPr>
          <p:nvPr/>
        </p:nvSpPr>
        <p:spPr bwMode="auto">
          <a:xfrm>
            <a:off x="3454400" y="6400800"/>
            <a:ext cx="8737600" cy="457200"/>
          </a:xfrm>
          <a:prstGeom prst="rect">
            <a:avLst/>
          </a:prstGeom>
          <a:gradFill rotWithShape="0">
            <a:gsLst>
              <a:gs pos="0">
                <a:srgbClr val="FFFFFF"/>
              </a:gs>
              <a:gs pos="100000">
                <a:srgbClr val="CC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t-EE" altLang="et-EE" sz="1800"/>
          </a:p>
        </p:txBody>
      </p:sp>
      <p:sp>
        <p:nvSpPr>
          <p:cNvPr id="1029" name="Rectangle 2"/>
          <p:cNvSpPr>
            <a:spLocks noGrp="1" noChangeArrowheads="1"/>
          </p:cNvSpPr>
          <p:nvPr>
            <p:ph type="title"/>
          </p:nvPr>
        </p:nvSpPr>
        <p:spPr bwMode="auto">
          <a:xfrm>
            <a:off x="1007533" y="404813"/>
            <a:ext cx="98890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t-EE" altLang="et-EE"/>
              <a:t>Muutke pealkirja laadi</a:t>
            </a:r>
          </a:p>
        </p:txBody>
      </p:sp>
      <p:sp>
        <p:nvSpPr>
          <p:cNvPr id="1030" name="Rectangle 3"/>
          <p:cNvSpPr>
            <a:spLocks noGrp="1" noChangeArrowheads="1"/>
          </p:cNvSpPr>
          <p:nvPr>
            <p:ph type="body" idx="1"/>
          </p:nvPr>
        </p:nvSpPr>
        <p:spPr bwMode="auto">
          <a:xfrm>
            <a:off x="1007534" y="1700213"/>
            <a:ext cx="1065741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t-EE" altLang="et-EE"/>
              <a:t>Redigeeri juhtslaidi tekstilaade</a:t>
            </a:r>
          </a:p>
          <a:p>
            <a:pPr lvl="1"/>
            <a:r>
              <a:rPr lang="et-EE" altLang="et-EE"/>
              <a:t>Teine tase</a:t>
            </a:r>
          </a:p>
          <a:p>
            <a:pPr lvl="2"/>
            <a:r>
              <a:rPr lang="et-EE" altLang="et-EE"/>
              <a:t>Kolmas tase</a:t>
            </a:r>
          </a:p>
          <a:p>
            <a:pPr lvl="3"/>
            <a:r>
              <a:rPr lang="et-EE" altLang="et-EE"/>
              <a:t>Neljas tase</a:t>
            </a:r>
          </a:p>
          <a:p>
            <a:pPr lvl="4"/>
            <a:r>
              <a:rPr lang="et-EE" altLang="et-EE"/>
              <a:t>Viies tase</a:t>
            </a:r>
          </a:p>
        </p:txBody>
      </p:sp>
      <p:sp>
        <p:nvSpPr>
          <p:cNvPr id="2" name="Rectangle 4"/>
          <p:cNvSpPr>
            <a:spLocks noGrp="1" noChangeArrowheads="1"/>
          </p:cNvSpPr>
          <p:nvPr>
            <p:ph type="dt" sz="half" idx="2"/>
          </p:nvPr>
        </p:nvSpPr>
        <p:spPr bwMode="auto">
          <a:xfrm>
            <a:off x="143933" y="6453188"/>
            <a:ext cx="28448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r>
              <a:rPr lang="ru-RU"/>
              <a:t>03.11.2016</a:t>
            </a:r>
            <a:endParaRPr lang="et-EE"/>
          </a:p>
        </p:txBody>
      </p:sp>
      <p:sp>
        <p:nvSpPr>
          <p:cNvPr id="3" name="Rectangle 5"/>
          <p:cNvSpPr>
            <a:spLocks noGrp="1" noChangeArrowheads="1"/>
          </p:cNvSpPr>
          <p:nvPr>
            <p:ph type="ftr" sz="quarter" idx="3"/>
          </p:nvPr>
        </p:nvSpPr>
        <p:spPr bwMode="auto">
          <a:xfrm>
            <a:off x="3119967" y="6453188"/>
            <a:ext cx="38608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r>
              <a:rPr lang="fi-FI"/>
              <a:t>Kas erakorralise meditsiini tehnik vastab kutsestandartidele?</a:t>
            </a:r>
            <a:endParaRPr lang="et-EE"/>
          </a:p>
        </p:txBody>
      </p:sp>
      <p:sp>
        <p:nvSpPr>
          <p:cNvPr id="4" name="Rectangle 6"/>
          <p:cNvSpPr>
            <a:spLocks noGrp="1" noChangeArrowheads="1"/>
          </p:cNvSpPr>
          <p:nvPr>
            <p:ph type="sldNum" sz="quarter" idx="4"/>
          </p:nvPr>
        </p:nvSpPr>
        <p:spPr bwMode="auto">
          <a:xfrm>
            <a:off x="7056967" y="6453188"/>
            <a:ext cx="28448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349E64A-6FD9-475D-9C2F-45DA45E65D93}" type="slidenum">
              <a:rPr lang="et-EE" smtClean="0"/>
              <a:t>‹#›</a:t>
            </a:fld>
            <a:endParaRPr lang="et-EE"/>
          </a:p>
        </p:txBody>
      </p:sp>
      <p:pic>
        <p:nvPicPr>
          <p:cNvPr id="1034" name="Picture 10" descr="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91851" y="476251"/>
            <a:ext cx="1056216"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15"/>
          <p:cNvSpPr txBox="1">
            <a:spLocks noChangeArrowheads="1"/>
          </p:cNvSpPr>
          <p:nvPr/>
        </p:nvSpPr>
        <p:spPr bwMode="auto">
          <a:xfrm>
            <a:off x="9359900" y="6453188"/>
            <a:ext cx="2556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defRPr/>
            </a:pPr>
            <a:r>
              <a:rPr lang="et-EE" altLang="et-EE" sz="1400">
                <a:solidFill>
                  <a:schemeClr val="bg1"/>
                </a:solidFill>
                <a:latin typeface="Brush Script MT" pitchFamily="66" charset="0"/>
              </a:rPr>
              <a:t>Anestesioloogiakliinik</a:t>
            </a:r>
          </a:p>
        </p:txBody>
      </p:sp>
      <p:sp>
        <p:nvSpPr>
          <p:cNvPr id="1036" name="Text Box 17"/>
          <p:cNvSpPr txBox="1">
            <a:spLocks noChangeArrowheads="1"/>
          </p:cNvSpPr>
          <p:nvPr/>
        </p:nvSpPr>
        <p:spPr bwMode="auto">
          <a:xfrm rot="-5400000">
            <a:off x="-334698" y="427930"/>
            <a:ext cx="136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t-EE" altLang="et-EE" sz="1400">
                <a:solidFill>
                  <a:schemeClr val="bg1"/>
                </a:solidFill>
                <a:latin typeface="Brush Script MT" pitchFamily="66" charset="0"/>
              </a:rPr>
              <a:t>Regionaalhaigla</a:t>
            </a:r>
            <a:endParaRPr lang="et-EE" altLang="et-EE" sz="1400" b="1">
              <a:solidFill>
                <a:schemeClr val="bg1"/>
              </a:solidFill>
              <a:latin typeface="Dutch801 Rm BT"/>
            </a:endParaRPr>
          </a:p>
        </p:txBody>
      </p:sp>
    </p:spTree>
    <p:extLst>
      <p:ext uri="{BB962C8B-B14F-4D97-AF65-F5344CB8AC3E}">
        <p14:creationId xmlns:p14="http://schemas.microsoft.com/office/powerpoint/2010/main" val="1240123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rtl="0" eaLnBrk="1" fontAlgn="base" hangingPunct="1">
        <a:spcBef>
          <a:spcPct val="0"/>
        </a:spcBef>
        <a:spcAft>
          <a:spcPct val="0"/>
        </a:spcAft>
        <a:defRPr sz="4000">
          <a:solidFill>
            <a:srgbClr val="003399"/>
          </a:solidFill>
          <a:latin typeface="+mj-lt"/>
          <a:ea typeface="+mj-ea"/>
          <a:cs typeface="+mj-cs"/>
        </a:defRPr>
      </a:lvl1pPr>
      <a:lvl2pPr algn="l" rtl="0" eaLnBrk="1" fontAlgn="base" hangingPunct="1">
        <a:spcBef>
          <a:spcPct val="0"/>
        </a:spcBef>
        <a:spcAft>
          <a:spcPct val="0"/>
        </a:spcAft>
        <a:defRPr sz="4000">
          <a:solidFill>
            <a:srgbClr val="003399"/>
          </a:solidFill>
          <a:latin typeface="Tahoma" pitchFamily="34" charset="0"/>
        </a:defRPr>
      </a:lvl2pPr>
      <a:lvl3pPr algn="l" rtl="0" eaLnBrk="1" fontAlgn="base" hangingPunct="1">
        <a:spcBef>
          <a:spcPct val="0"/>
        </a:spcBef>
        <a:spcAft>
          <a:spcPct val="0"/>
        </a:spcAft>
        <a:defRPr sz="4000">
          <a:solidFill>
            <a:srgbClr val="003399"/>
          </a:solidFill>
          <a:latin typeface="Tahoma" pitchFamily="34" charset="0"/>
        </a:defRPr>
      </a:lvl3pPr>
      <a:lvl4pPr algn="l" rtl="0" eaLnBrk="1" fontAlgn="base" hangingPunct="1">
        <a:spcBef>
          <a:spcPct val="0"/>
        </a:spcBef>
        <a:spcAft>
          <a:spcPct val="0"/>
        </a:spcAft>
        <a:defRPr sz="4000">
          <a:solidFill>
            <a:srgbClr val="003399"/>
          </a:solidFill>
          <a:latin typeface="Tahoma" pitchFamily="34" charset="0"/>
        </a:defRPr>
      </a:lvl4pPr>
      <a:lvl5pPr algn="l" rtl="0" eaLnBrk="1" fontAlgn="base" hangingPunct="1">
        <a:spcBef>
          <a:spcPct val="0"/>
        </a:spcBef>
        <a:spcAft>
          <a:spcPct val="0"/>
        </a:spcAft>
        <a:defRPr sz="4000">
          <a:solidFill>
            <a:srgbClr val="003399"/>
          </a:solidFill>
          <a:latin typeface="Tahoma" pitchFamily="34" charset="0"/>
        </a:defRPr>
      </a:lvl5pPr>
      <a:lvl6pPr marL="457200" algn="l" rtl="0" eaLnBrk="1" fontAlgn="base" hangingPunct="1">
        <a:spcBef>
          <a:spcPct val="0"/>
        </a:spcBef>
        <a:spcAft>
          <a:spcPct val="0"/>
        </a:spcAft>
        <a:defRPr sz="4000">
          <a:solidFill>
            <a:srgbClr val="003399"/>
          </a:solidFill>
          <a:latin typeface="Tahoma" pitchFamily="34" charset="0"/>
        </a:defRPr>
      </a:lvl6pPr>
      <a:lvl7pPr marL="914400" algn="l" rtl="0" eaLnBrk="1" fontAlgn="base" hangingPunct="1">
        <a:spcBef>
          <a:spcPct val="0"/>
        </a:spcBef>
        <a:spcAft>
          <a:spcPct val="0"/>
        </a:spcAft>
        <a:defRPr sz="4000">
          <a:solidFill>
            <a:srgbClr val="003399"/>
          </a:solidFill>
          <a:latin typeface="Tahoma" pitchFamily="34" charset="0"/>
        </a:defRPr>
      </a:lvl7pPr>
      <a:lvl8pPr marL="1371600" algn="l" rtl="0" eaLnBrk="1" fontAlgn="base" hangingPunct="1">
        <a:spcBef>
          <a:spcPct val="0"/>
        </a:spcBef>
        <a:spcAft>
          <a:spcPct val="0"/>
        </a:spcAft>
        <a:defRPr sz="4000">
          <a:solidFill>
            <a:srgbClr val="003399"/>
          </a:solidFill>
          <a:latin typeface="Tahoma" pitchFamily="34" charset="0"/>
        </a:defRPr>
      </a:lvl8pPr>
      <a:lvl9pPr marL="1828800" algn="l" rtl="0" eaLnBrk="1" fontAlgn="base" hangingPunct="1">
        <a:spcBef>
          <a:spcPct val="0"/>
        </a:spcBef>
        <a:spcAft>
          <a:spcPct val="0"/>
        </a:spcAft>
        <a:defRPr sz="4000">
          <a:solidFill>
            <a:srgbClr val="003399"/>
          </a:solidFill>
          <a:latin typeface="Tahoma" pitchFamily="34" charset="0"/>
        </a:defRPr>
      </a:lvl9pPr>
    </p:titleStyle>
    <p:bodyStyle>
      <a:lvl1pPr marL="342900" indent="-342900" algn="l" rtl="0" eaLnBrk="1" fontAlgn="base" hangingPunct="1">
        <a:spcBef>
          <a:spcPct val="20000"/>
        </a:spcBef>
        <a:spcAft>
          <a:spcPct val="0"/>
        </a:spcAft>
        <a:buClr>
          <a:srgbClr val="003399"/>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003399"/>
        </a:buClr>
        <a:buChar char="–"/>
        <a:defRPr sz="2800">
          <a:solidFill>
            <a:schemeClr val="tx1"/>
          </a:solidFill>
          <a:latin typeface="+mn-lt"/>
        </a:defRPr>
      </a:lvl2pPr>
      <a:lvl3pPr marL="1143000" indent="-228600" algn="l" rtl="0" eaLnBrk="1" fontAlgn="base" hangingPunct="1">
        <a:spcBef>
          <a:spcPct val="20000"/>
        </a:spcBef>
        <a:spcAft>
          <a:spcPct val="0"/>
        </a:spcAft>
        <a:buClr>
          <a:srgbClr val="003399"/>
        </a:buClr>
        <a:buChar char="•"/>
        <a:defRPr sz="2400">
          <a:solidFill>
            <a:schemeClr val="tx1"/>
          </a:solidFill>
          <a:latin typeface="+mn-lt"/>
        </a:defRPr>
      </a:lvl3pPr>
      <a:lvl4pPr marL="1600200" indent="-228600" algn="l" rtl="0" eaLnBrk="1" fontAlgn="base" hangingPunct="1">
        <a:spcBef>
          <a:spcPct val="20000"/>
        </a:spcBef>
        <a:spcAft>
          <a:spcPct val="0"/>
        </a:spcAft>
        <a:buClr>
          <a:srgbClr val="003399"/>
        </a:buClr>
        <a:buChar char="–"/>
        <a:defRPr sz="2000">
          <a:solidFill>
            <a:schemeClr val="tx1"/>
          </a:solidFill>
          <a:latin typeface="+mn-lt"/>
        </a:defRPr>
      </a:lvl4pPr>
      <a:lvl5pPr marL="2057400" indent="-228600" algn="l" rtl="0" eaLnBrk="1" fontAlgn="base" hangingPunct="1">
        <a:spcBef>
          <a:spcPct val="20000"/>
        </a:spcBef>
        <a:spcAft>
          <a:spcPct val="0"/>
        </a:spcAft>
        <a:buClr>
          <a:srgbClr val="003399"/>
        </a:buClr>
        <a:buChar char="»"/>
        <a:defRPr sz="2000">
          <a:solidFill>
            <a:schemeClr val="tx1"/>
          </a:solidFill>
          <a:latin typeface="+mn-lt"/>
        </a:defRPr>
      </a:lvl5pPr>
      <a:lvl6pPr marL="2514600" indent="-228600" algn="l" rtl="0" eaLnBrk="1" fontAlgn="base" hangingPunct="1">
        <a:spcBef>
          <a:spcPct val="20000"/>
        </a:spcBef>
        <a:spcAft>
          <a:spcPct val="0"/>
        </a:spcAft>
        <a:buClr>
          <a:srgbClr val="003399"/>
        </a:buClr>
        <a:buChar char="»"/>
        <a:defRPr sz="2000">
          <a:solidFill>
            <a:schemeClr val="tx1"/>
          </a:solidFill>
          <a:latin typeface="+mn-lt"/>
        </a:defRPr>
      </a:lvl6pPr>
      <a:lvl7pPr marL="2971800" indent="-228600" algn="l" rtl="0" eaLnBrk="1" fontAlgn="base" hangingPunct="1">
        <a:spcBef>
          <a:spcPct val="20000"/>
        </a:spcBef>
        <a:spcAft>
          <a:spcPct val="0"/>
        </a:spcAft>
        <a:buClr>
          <a:srgbClr val="003399"/>
        </a:buClr>
        <a:buChar char="»"/>
        <a:defRPr sz="2000">
          <a:solidFill>
            <a:schemeClr val="tx1"/>
          </a:solidFill>
          <a:latin typeface="+mn-lt"/>
        </a:defRPr>
      </a:lvl7pPr>
      <a:lvl8pPr marL="3429000" indent="-228600" algn="l" rtl="0" eaLnBrk="1" fontAlgn="base" hangingPunct="1">
        <a:spcBef>
          <a:spcPct val="20000"/>
        </a:spcBef>
        <a:spcAft>
          <a:spcPct val="0"/>
        </a:spcAft>
        <a:buClr>
          <a:srgbClr val="003399"/>
        </a:buClr>
        <a:buChar char="»"/>
        <a:defRPr sz="2000">
          <a:solidFill>
            <a:schemeClr val="tx1"/>
          </a:solidFill>
          <a:latin typeface="+mn-lt"/>
        </a:defRPr>
      </a:lvl8pPr>
      <a:lvl9pPr marL="3886200" indent="-228600" algn="l" rtl="0" eaLnBrk="1" fontAlgn="base" hangingPunct="1">
        <a:spcBef>
          <a:spcPct val="20000"/>
        </a:spcBef>
        <a:spcAft>
          <a:spcPct val="0"/>
        </a:spcAft>
        <a:buClr>
          <a:srgbClr val="003399"/>
        </a:buClr>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areercast.com/jobs-rated/most-underrated-jobs-201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p:txBody>
          <a:bodyPr>
            <a:normAutofit/>
          </a:bodyPr>
          <a:lstStyle/>
          <a:p>
            <a:r>
              <a:rPr lang="et-EE" dirty="0"/>
              <a:t>Kas erakorralise meditsiini tehnik vastab kutsestandartidele?</a:t>
            </a:r>
          </a:p>
        </p:txBody>
      </p:sp>
      <p:sp>
        <p:nvSpPr>
          <p:cNvPr id="3" name="Alapealkiri 2"/>
          <p:cNvSpPr>
            <a:spLocks noGrp="1"/>
          </p:cNvSpPr>
          <p:nvPr>
            <p:ph type="subTitle" idx="1"/>
          </p:nvPr>
        </p:nvSpPr>
        <p:spPr/>
        <p:txBody>
          <a:bodyPr/>
          <a:lstStyle/>
          <a:p>
            <a:r>
              <a:rPr lang="et-EE" dirty="0"/>
              <a:t>Olga Demidova</a:t>
            </a:r>
          </a:p>
          <a:p>
            <a:r>
              <a:rPr lang="et-EE" dirty="0"/>
              <a:t>RN, MA</a:t>
            </a:r>
          </a:p>
        </p:txBody>
      </p:sp>
    </p:spTree>
    <p:extLst>
      <p:ext uri="{BB962C8B-B14F-4D97-AF65-F5344CB8AC3E}">
        <p14:creationId xmlns:p14="http://schemas.microsoft.com/office/powerpoint/2010/main" val="696257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007534" y="557213"/>
            <a:ext cx="9889067" cy="1143000"/>
          </a:xfrm>
        </p:spPr>
        <p:txBody>
          <a:bodyPr>
            <a:noAutofit/>
          </a:bodyPr>
          <a:lstStyle/>
          <a:p>
            <a:r>
              <a:rPr lang="et-EE" sz="4000" dirty="0"/>
              <a:t>Erakorralise meditsiini tehniku kompetentsusnõuded</a:t>
            </a:r>
            <a:br>
              <a:rPr lang="et-EE" sz="4000" dirty="0"/>
            </a:br>
            <a:endParaRPr lang="et-EE" sz="4000" dirty="0"/>
          </a:p>
        </p:txBody>
      </p:sp>
      <p:sp>
        <p:nvSpPr>
          <p:cNvPr id="3" name="Sisu kohatäide 2"/>
          <p:cNvSpPr>
            <a:spLocks noGrp="1"/>
          </p:cNvSpPr>
          <p:nvPr>
            <p:ph idx="1"/>
          </p:nvPr>
        </p:nvSpPr>
        <p:spPr/>
        <p:txBody>
          <a:bodyPr>
            <a:noAutofit/>
          </a:bodyPr>
          <a:lstStyle/>
          <a:p>
            <a:pPr marL="0" indent="0" algn="just">
              <a:buNone/>
            </a:pPr>
            <a:r>
              <a:rPr lang="et-EE" sz="2000" dirty="0"/>
              <a:t>Erakorralise meditsiini tehniku kutse taotlemisel tuleb tõendada kõik kohustuslikud kompetentsid ja läbiv kompetents. Soovi korral on võimalik tõendada valitav kompetents</a:t>
            </a:r>
          </a:p>
          <a:p>
            <a:pPr algn="just"/>
            <a:r>
              <a:rPr lang="et-EE" sz="2000" dirty="0"/>
              <a:t>Kohustuslikud kompetentsid (tegevusnäitajad)</a:t>
            </a:r>
          </a:p>
          <a:p>
            <a:pPr lvl="1" algn="just"/>
            <a:r>
              <a:rPr lang="et-EE" sz="1800" dirty="0"/>
              <a:t>Ettevalmistumine erakorralise meditsiiniabi osutamiseks</a:t>
            </a:r>
          </a:p>
          <a:p>
            <a:pPr lvl="1" algn="just"/>
            <a:r>
              <a:rPr lang="et-EE" sz="1800" dirty="0"/>
              <a:t>Erakorralise abi osutamine</a:t>
            </a:r>
          </a:p>
          <a:p>
            <a:pPr lvl="1" algn="just"/>
            <a:r>
              <a:rPr lang="et-EE" sz="1800" dirty="0"/>
              <a:t>Suhtlemine</a:t>
            </a:r>
          </a:p>
          <a:p>
            <a:pPr lvl="1" algn="just"/>
            <a:r>
              <a:rPr lang="et-EE" sz="1800" dirty="0"/>
              <a:t>Meeskonnatöö</a:t>
            </a:r>
          </a:p>
          <a:p>
            <a:pPr algn="just"/>
            <a:r>
              <a:rPr lang="et-EE" sz="2000" dirty="0"/>
              <a:t>Kutset läbivad kompetentsid (tegevusnäitajad ja </a:t>
            </a:r>
            <a:endParaRPr lang="ru-RU" sz="2000" dirty="0"/>
          </a:p>
          <a:p>
            <a:pPr marL="0" indent="0" algn="just">
              <a:buNone/>
            </a:pPr>
            <a:r>
              <a:rPr lang="ru-RU" sz="2000" dirty="0"/>
              <a:t>    </a:t>
            </a:r>
            <a:r>
              <a:rPr lang="et-EE" sz="2000" dirty="0"/>
              <a:t>teadmised)</a:t>
            </a:r>
          </a:p>
          <a:p>
            <a:pPr algn="just"/>
            <a:r>
              <a:rPr lang="et-EE" sz="2000" dirty="0"/>
              <a:t>Valitavad kompetentsid (tegevusnäitajad)</a:t>
            </a:r>
          </a:p>
          <a:p>
            <a:pPr lvl="1" algn="just"/>
            <a:r>
              <a:rPr lang="et-EE" sz="1800" dirty="0"/>
              <a:t>Alarmsõiduki juhtimine</a:t>
            </a:r>
          </a:p>
          <a:p>
            <a:pPr marL="0" indent="0" algn="just">
              <a:buNone/>
            </a:pPr>
            <a:endParaRPr lang="et-EE" sz="1600" dirty="0"/>
          </a:p>
          <a:p>
            <a:pPr marL="0" indent="0" algn="r">
              <a:buNone/>
            </a:pPr>
            <a:r>
              <a:rPr lang="et-EE" sz="1600" i="1" dirty="0"/>
              <a:t>http://www.kutsekoda.ee</a:t>
            </a:r>
          </a:p>
          <a:p>
            <a:pPr marL="0" indent="0" algn="just">
              <a:buNone/>
            </a:pPr>
            <a:endParaRPr lang="et-EE" sz="2000" dirty="0"/>
          </a:p>
        </p:txBody>
      </p:sp>
      <p:sp>
        <p:nvSpPr>
          <p:cNvPr id="5" name="Kuupäeva kohatäide 4"/>
          <p:cNvSpPr>
            <a:spLocks noGrp="1"/>
          </p:cNvSpPr>
          <p:nvPr>
            <p:ph type="dt" sz="half" idx="10"/>
          </p:nvPr>
        </p:nvSpPr>
        <p:spPr/>
        <p:txBody>
          <a:bodyPr/>
          <a:lstStyle/>
          <a:p>
            <a:r>
              <a:rPr lang="ru-RU"/>
              <a:t>03.11.2016</a:t>
            </a:r>
            <a:endParaRPr lang="et-EE"/>
          </a:p>
        </p:txBody>
      </p:sp>
      <p:sp>
        <p:nvSpPr>
          <p:cNvPr id="6" name="Jaluse kohatäide 5"/>
          <p:cNvSpPr>
            <a:spLocks noGrp="1"/>
          </p:cNvSpPr>
          <p:nvPr>
            <p:ph type="ftr" sz="quarter" idx="11"/>
          </p:nvPr>
        </p:nvSpPr>
        <p:spPr>
          <a:xfrm>
            <a:off x="3119967" y="6453188"/>
            <a:ext cx="5130654"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pic>
        <p:nvPicPr>
          <p:cNvPr id="8" name="Pilt 7"/>
          <p:cNvPicPr>
            <a:picLocks noChangeAspect="1"/>
          </p:cNvPicPr>
          <p:nvPr/>
        </p:nvPicPr>
        <p:blipFill>
          <a:blip r:embed="rId3">
            <a:clrChange>
              <a:clrFrom>
                <a:srgbClr val="000000"/>
              </a:clrFrom>
              <a:clrTo>
                <a:srgbClr val="000000">
                  <a:alpha val="0"/>
                </a:srgbClr>
              </a:clrTo>
            </a:clrChange>
          </a:blip>
          <a:stretch>
            <a:fillRect/>
          </a:stretch>
        </p:blipFill>
        <p:spPr>
          <a:xfrm>
            <a:off x="7149036" y="2715419"/>
            <a:ext cx="4707994" cy="2395538"/>
          </a:xfrm>
          <a:prstGeom prst="rect">
            <a:avLst/>
          </a:prstGeom>
          <a:ln>
            <a:noFill/>
          </a:ln>
          <a:effectLst>
            <a:outerShdw blurRad="292100" dist="139700" dir="2700000" algn="tl" rotWithShape="0">
              <a:srgbClr val="333333">
                <a:alpha val="65000"/>
              </a:srgbClr>
            </a:outerShdw>
          </a:effectLst>
        </p:spPr>
      </p:pic>
      <p:pic>
        <p:nvPicPr>
          <p:cNvPr id="7" name="Pilt 6"/>
          <p:cNvPicPr>
            <a:picLocks noChangeAspect="1"/>
          </p:cNvPicPr>
          <p:nvPr/>
        </p:nvPicPr>
        <p:blipFill>
          <a:blip r:embed="rId4"/>
          <a:stretch>
            <a:fillRect/>
          </a:stretch>
        </p:blipFill>
        <p:spPr>
          <a:xfrm>
            <a:off x="7917334" y="321682"/>
            <a:ext cx="2979267" cy="1051506"/>
          </a:xfrm>
          <a:prstGeom prst="rect">
            <a:avLst/>
          </a:prstGeom>
        </p:spPr>
      </p:pic>
    </p:spTree>
    <p:extLst>
      <p:ext uri="{BB962C8B-B14F-4D97-AF65-F5344CB8AC3E}">
        <p14:creationId xmlns:p14="http://schemas.microsoft.com/office/powerpoint/2010/main" val="2115355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Erakorralise meditsiini tehniku kutseõppe</a:t>
            </a:r>
          </a:p>
        </p:txBody>
      </p:sp>
      <p:sp>
        <p:nvSpPr>
          <p:cNvPr id="3" name="Sisu kohatäide 2"/>
          <p:cNvSpPr>
            <a:spLocks noGrp="1"/>
          </p:cNvSpPr>
          <p:nvPr>
            <p:ph idx="1"/>
          </p:nvPr>
        </p:nvSpPr>
        <p:spPr>
          <a:xfrm>
            <a:off x="816148" y="1925141"/>
            <a:ext cx="6610336" cy="1261206"/>
          </a:xfrm>
        </p:spPr>
        <p:txBody>
          <a:bodyPr/>
          <a:lstStyle/>
          <a:p>
            <a:pPr algn="just"/>
            <a:r>
              <a:rPr lang="et-EE" sz="2000" dirty="0"/>
              <a:t>Õppe pikkus erakorralise meditsiini tehniku õppekaval on üks aasta, maht 60 EKAP-d (Eesti Kutsehariduse Arvestuspunkti)</a:t>
            </a:r>
          </a:p>
          <a:p>
            <a:pPr algn="just"/>
            <a:endParaRPr lang="et-EE" sz="2000" dirty="0"/>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5204226" cy="283943"/>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
        <p:nvSpPr>
          <p:cNvPr id="7" name="Ristkülik 6"/>
          <p:cNvSpPr/>
          <p:nvPr/>
        </p:nvSpPr>
        <p:spPr>
          <a:xfrm>
            <a:off x="816148" y="2905473"/>
            <a:ext cx="6610336" cy="183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gn="just" eaLnBrk="1" hangingPunct="1">
              <a:spcBef>
                <a:spcPct val="20000"/>
              </a:spcBef>
              <a:buClr>
                <a:srgbClr val="003399"/>
              </a:buClr>
              <a:buChar char="•"/>
            </a:pPr>
            <a:r>
              <a:rPr lang="et-EE" sz="2000" dirty="0">
                <a:latin typeface="+mn-lt"/>
                <a:cs typeface="+mn-cs"/>
              </a:rPr>
              <a:t>Alates 2015.aastast toimub õppetöö rakenduskava alusel</a:t>
            </a:r>
          </a:p>
          <a:p>
            <a:pPr marL="342900" indent="-342900" algn="just" eaLnBrk="1" hangingPunct="1">
              <a:spcBef>
                <a:spcPct val="20000"/>
              </a:spcBef>
              <a:buClr>
                <a:srgbClr val="003399"/>
              </a:buClr>
              <a:buChar char="•"/>
            </a:pPr>
            <a:r>
              <a:rPr lang="et-EE" sz="2000" dirty="0">
                <a:latin typeface="+mn-lt"/>
                <a:cs typeface="+mn-cs"/>
              </a:rPr>
              <a:t>Auditoorne õppetöö toimub nädalaste tsüklitena üks või kaks korda kuus</a:t>
            </a:r>
          </a:p>
          <a:p>
            <a:pPr marL="342900" indent="-342900" algn="just" eaLnBrk="1" hangingPunct="1">
              <a:spcBef>
                <a:spcPct val="20000"/>
              </a:spcBef>
              <a:buClr>
                <a:srgbClr val="003399"/>
              </a:buClr>
              <a:buChar char="•"/>
            </a:pPr>
            <a:r>
              <a:rPr lang="et-EE" sz="2000" dirty="0">
                <a:latin typeface="+mn-lt"/>
                <a:cs typeface="+mn-cs"/>
              </a:rPr>
              <a:t>Lisaks sooritatakse õppepraktika töökeskkonnas:</a:t>
            </a:r>
          </a:p>
          <a:p>
            <a:pPr marL="742950" lvl="1" indent="-285750" eaLnBrk="1" hangingPunct="1">
              <a:spcBef>
                <a:spcPct val="20000"/>
              </a:spcBef>
              <a:buClr>
                <a:srgbClr val="003399"/>
              </a:buClr>
              <a:buChar char="–"/>
            </a:pPr>
            <a:r>
              <a:rPr lang="et-EE" sz="2000" dirty="0">
                <a:latin typeface="+mn-lt"/>
              </a:rPr>
              <a:t>Erakorralise meditsiini osakonnas</a:t>
            </a:r>
          </a:p>
          <a:p>
            <a:pPr marL="742950" lvl="1" indent="-285750" eaLnBrk="1" hangingPunct="1">
              <a:spcBef>
                <a:spcPct val="20000"/>
              </a:spcBef>
              <a:buClr>
                <a:srgbClr val="003399"/>
              </a:buClr>
              <a:buChar char="–"/>
            </a:pPr>
            <a:r>
              <a:rPr lang="et-EE" sz="2000" dirty="0">
                <a:latin typeface="+mn-lt"/>
              </a:rPr>
              <a:t>Kiirabis</a:t>
            </a:r>
          </a:p>
          <a:p>
            <a:pPr algn="r" eaLnBrk="1" hangingPunct="1">
              <a:spcBef>
                <a:spcPct val="20000"/>
              </a:spcBef>
              <a:buClr>
                <a:srgbClr val="003399"/>
              </a:buClr>
            </a:pPr>
            <a:r>
              <a:rPr lang="et-EE" sz="1600" i="1" dirty="0">
                <a:latin typeface="+mn-lt"/>
                <a:cs typeface="+mn-cs"/>
              </a:rPr>
              <a:t>http://www.nooruse.ee</a:t>
            </a:r>
          </a:p>
        </p:txBody>
      </p:sp>
      <p:grpSp>
        <p:nvGrpSpPr>
          <p:cNvPr id="9" name="Group 8"/>
          <p:cNvGrpSpPr/>
          <p:nvPr/>
        </p:nvGrpSpPr>
        <p:grpSpPr>
          <a:xfrm>
            <a:off x="8044847" y="1925141"/>
            <a:ext cx="3082662" cy="3917950"/>
            <a:chOff x="7813938" y="2039505"/>
            <a:chExt cx="3082662" cy="3917950"/>
          </a:xfrm>
        </p:grpSpPr>
        <p:pic>
          <p:nvPicPr>
            <p:cNvPr id="6" name="Picture 5"/>
            <p:cNvPicPr>
              <a:picLocks noChangeAspect="1"/>
            </p:cNvPicPr>
            <p:nvPr/>
          </p:nvPicPr>
          <p:blipFill>
            <a:blip r:embed="rId2"/>
            <a:stretch>
              <a:fillRect/>
            </a:stretch>
          </p:blipFill>
          <p:spPr>
            <a:xfrm>
              <a:off x="7815036" y="2039505"/>
              <a:ext cx="3081564" cy="1960995"/>
            </a:xfrm>
            <a:prstGeom prst="rect">
              <a:avLst/>
            </a:prstGeom>
            <a:effectLst>
              <a:softEdge rad="127000"/>
            </a:effectLst>
          </p:spPr>
        </p:pic>
        <p:pic>
          <p:nvPicPr>
            <p:cNvPr id="8" name="Picture 7"/>
            <p:cNvPicPr>
              <a:picLocks noChangeAspect="1"/>
            </p:cNvPicPr>
            <p:nvPr/>
          </p:nvPicPr>
          <p:blipFill>
            <a:blip r:embed="rId3"/>
            <a:stretch>
              <a:fillRect/>
            </a:stretch>
          </p:blipFill>
          <p:spPr>
            <a:xfrm>
              <a:off x="7813938" y="3978462"/>
              <a:ext cx="3082662" cy="1978993"/>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grpSp>
    </p:spTree>
    <p:extLst>
      <p:ext uri="{BB962C8B-B14F-4D97-AF65-F5344CB8AC3E}">
        <p14:creationId xmlns:p14="http://schemas.microsoft.com/office/powerpoint/2010/main" val="1098054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EMT statsionaarse õppe õppekava</a:t>
            </a:r>
          </a:p>
        </p:txBody>
      </p:sp>
      <p:sp>
        <p:nvSpPr>
          <p:cNvPr id="3" name="Sisu kohatäide 2"/>
          <p:cNvSpPr>
            <a:spLocks noGrp="1"/>
          </p:cNvSpPr>
          <p:nvPr>
            <p:ph idx="1"/>
          </p:nvPr>
        </p:nvSpPr>
        <p:spPr>
          <a:xfrm>
            <a:off x="1007533" y="1792096"/>
            <a:ext cx="10657417" cy="4416808"/>
          </a:xfrm>
        </p:spPr>
        <p:txBody>
          <a:bodyPr/>
          <a:lstStyle/>
          <a:p>
            <a:pPr marL="0" indent="0" algn="just">
              <a:buNone/>
            </a:pPr>
            <a:r>
              <a:rPr lang="et-EE" sz="1800" b="1" dirty="0"/>
              <a:t>Põhiõpingute moodulid</a:t>
            </a:r>
          </a:p>
          <a:p>
            <a:pPr marL="0" indent="0" algn="just">
              <a:buNone/>
            </a:pPr>
            <a:endParaRPr lang="et-EE" sz="1800" b="1" dirty="0"/>
          </a:p>
          <a:p>
            <a:pPr algn="just"/>
            <a:r>
              <a:rPr lang="et-EE" sz="2000" u="sng" dirty="0"/>
              <a:t>Erakorralise meditsiiniabi osutamise alused </a:t>
            </a:r>
            <a:r>
              <a:rPr lang="et-EE" sz="2000" dirty="0"/>
              <a:t>(</a:t>
            </a:r>
            <a:r>
              <a:rPr lang="et-EE" sz="1800" dirty="0"/>
              <a:t>Tervishoiu ja sotsiaalhoolekandesüsteem ning seadusandlus, </a:t>
            </a:r>
            <a:r>
              <a:rPr lang="fi-FI" sz="1800" dirty="0" err="1"/>
              <a:t>Anatoomia</a:t>
            </a:r>
            <a:r>
              <a:rPr lang="fi-FI" sz="1800" dirty="0"/>
              <a:t>, </a:t>
            </a:r>
            <a:r>
              <a:rPr lang="fi-FI" sz="1800" dirty="0" err="1"/>
              <a:t>füsioloogia</a:t>
            </a:r>
            <a:r>
              <a:rPr lang="fi-FI" sz="1800" dirty="0"/>
              <a:t> ja </a:t>
            </a:r>
            <a:r>
              <a:rPr lang="fi-FI" sz="1800" dirty="0" err="1"/>
              <a:t>patoloogia</a:t>
            </a:r>
            <a:r>
              <a:rPr lang="fi-FI" sz="1800" dirty="0"/>
              <a:t> </a:t>
            </a:r>
            <a:r>
              <a:rPr lang="fi-FI" sz="1800" dirty="0" err="1"/>
              <a:t>alused</a:t>
            </a:r>
            <a:r>
              <a:rPr lang="et-EE" sz="1800" dirty="0"/>
              <a:t>, Patsiendi läbivaatus, </a:t>
            </a:r>
            <a:r>
              <a:rPr lang="fi-FI" sz="1800" dirty="0" err="1"/>
              <a:t>Tegutsemine</a:t>
            </a:r>
            <a:r>
              <a:rPr lang="fi-FI" sz="1800" dirty="0"/>
              <a:t> </a:t>
            </a:r>
            <a:r>
              <a:rPr lang="fi-FI" sz="1800" dirty="0" err="1"/>
              <a:t>suurõnnetuste</a:t>
            </a:r>
            <a:r>
              <a:rPr lang="fi-FI" sz="1800" dirty="0"/>
              <a:t> </a:t>
            </a:r>
            <a:r>
              <a:rPr lang="fi-FI" sz="1800" dirty="0" err="1"/>
              <a:t>korral</a:t>
            </a:r>
            <a:r>
              <a:rPr lang="fi-FI" sz="1800" dirty="0"/>
              <a:t> ja </a:t>
            </a:r>
            <a:r>
              <a:rPr lang="fi-FI" sz="1800" dirty="0" err="1"/>
              <a:t>turvataktika</a:t>
            </a:r>
            <a:r>
              <a:rPr lang="fi-FI" sz="1800" dirty="0"/>
              <a:t> </a:t>
            </a:r>
            <a:r>
              <a:rPr lang="fi-FI" sz="1800" dirty="0" err="1"/>
              <a:t>alused</a:t>
            </a:r>
            <a:r>
              <a:rPr lang="et-EE" sz="1800" dirty="0"/>
              <a:t>, Infotehnoloogilised vahendid erakorralise meditsiiniabi osutamisel)</a:t>
            </a:r>
          </a:p>
          <a:p>
            <a:pPr algn="just"/>
            <a:r>
              <a:rPr lang="et-EE" sz="2000" u="sng" dirty="0"/>
              <a:t>Erakorralise meditsiiniabi osutamine </a:t>
            </a:r>
            <a:r>
              <a:rPr lang="et-EE" sz="2000" dirty="0"/>
              <a:t>(</a:t>
            </a:r>
            <a:r>
              <a:rPr lang="et-EE" sz="1800" dirty="0"/>
              <a:t>Ergonoomika, Erinevas eas ja eri vajadusega patsient, Hooldustoimingud ja õe abistamine, Päästetööde alused, Traumaga patsiendi abistamine, Eluohtlikud ja erakorralised haigestumised, Ravimiõpetuse alused)</a:t>
            </a:r>
          </a:p>
          <a:p>
            <a:pPr algn="just"/>
            <a:r>
              <a:rPr lang="et-EE" sz="2000" u="sng" dirty="0"/>
              <a:t>Karjääri planeerimine ja ettevõtlus </a:t>
            </a:r>
            <a:r>
              <a:rPr lang="et-EE" sz="1800" dirty="0"/>
              <a:t>(Karjääri </a:t>
            </a:r>
            <a:r>
              <a:rPr lang="et-EE" sz="1800" dirty="0" err="1"/>
              <a:t>palneerimine</a:t>
            </a:r>
            <a:r>
              <a:rPr lang="et-EE" sz="1800" dirty="0"/>
              <a:t>, Õppimine ja juhendamine, Majandus ja ettevõtlus,  Töötervishoid ja tööohutus, Töötamise õiguslikud alused, Asjaajamine ja dokumendihaldus, Suhtlemine ja meeskonnatöö)</a:t>
            </a:r>
          </a:p>
          <a:p>
            <a:pPr lvl="1" algn="just"/>
            <a:endParaRPr lang="et-EE" sz="1800" dirty="0"/>
          </a:p>
          <a:p>
            <a:pPr marL="0" indent="0" algn="r">
              <a:buNone/>
            </a:pPr>
            <a:r>
              <a:rPr lang="et-EE" sz="1600" i="1" dirty="0"/>
              <a:t>http://www.nooruse.ee</a:t>
            </a:r>
          </a:p>
          <a:p>
            <a:pPr lvl="2" algn="just"/>
            <a:endParaRPr lang="et-EE" sz="1400" dirty="0"/>
          </a:p>
          <a:p>
            <a:pPr lvl="2" algn="just"/>
            <a:endParaRPr lang="et-EE" sz="1400" dirty="0"/>
          </a:p>
          <a:p>
            <a:pPr lvl="2" algn="just"/>
            <a:endParaRPr lang="et-EE" sz="1400" dirty="0"/>
          </a:p>
          <a:p>
            <a:pPr lvl="2" algn="just"/>
            <a:endParaRPr lang="et-EE" sz="1400" dirty="0"/>
          </a:p>
          <a:p>
            <a:pPr marL="914400" lvl="2" indent="0" algn="just">
              <a:buNone/>
            </a:pPr>
            <a:endParaRPr lang="et-EE" sz="1400" dirty="0"/>
          </a:p>
          <a:p>
            <a:pPr lvl="2" algn="just"/>
            <a:endParaRPr lang="et-EE" sz="1400" dirty="0"/>
          </a:p>
          <a:p>
            <a:pPr lvl="1" algn="just"/>
            <a:endParaRPr lang="et-EE" sz="1600" dirty="0"/>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6" y="6453188"/>
            <a:ext cx="5603619"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Tree>
    <p:extLst>
      <p:ext uri="{BB962C8B-B14F-4D97-AF65-F5344CB8AC3E}">
        <p14:creationId xmlns:p14="http://schemas.microsoft.com/office/powerpoint/2010/main" val="427310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EMT eriala kompetentside ja õppekava moodulite vastavustabel</a:t>
            </a:r>
          </a:p>
        </p:txBody>
      </p:sp>
      <p:pic>
        <p:nvPicPr>
          <p:cNvPr id="6" name="Sisu kohatäide 5"/>
          <p:cNvPicPr>
            <a:picLocks noGrp="1" noChangeAspect="1"/>
          </p:cNvPicPr>
          <p:nvPr>
            <p:ph idx="1"/>
          </p:nvPr>
        </p:nvPicPr>
        <p:blipFill rotWithShape="1">
          <a:blip r:embed="rId2"/>
          <a:srcRect l="11494" t="29651" r="28238" b="7648"/>
          <a:stretch/>
        </p:blipFill>
        <p:spPr>
          <a:xfrm>
            <a:off x="1298206" y="1614120"/>
            <a:ext cx="8614932" cy="5041474"/>
          </a:xfrm>
          <a:prstGeom prst="rect">
            <a:avLst/>
          </a:prstGeom>
        </p:spPr>
      </p:pic>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4971410"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
        <p:nvSpPr>
          <p:cNvPr id="7" name="TextBox 6"/>
          <p:cNvSpPr txBox="1"/>
          <p:nvPr/>
        </p:nvSpPr>
        <p:spPr>
          <a:xfrm>
            <a:off x="10323132" y="5857332"/>
            <a:ext cx="1488558" cy="369332"/>
          </a:xfrm>
          <a:prstGeom prst="rect">
            <a:avLst/>
          </a:prstGeom>
          <a:noFill/>
        </p:spPr>
        <p:txBody>
          <a:bodyPr wrap="square" rtlCol="0">
            <a:spAutoFit/>
          </a:bodyPr>
          <a:lstStyle/>
          <a:p>
            <a:r>
              <a:rPr lang="et-EE" i="1" dirty="0"/>
              <a:t>www.ttk.ee</a:t>
            </a:r>
          </a:p>
        </p:txBody>
      </p:sp>
    </p:spTree>
    <p:extLst>
      <p:ext uri="{BB962C8B-B14F-4D97-AF65-F5344CB8AC3E}">
        <p14:creationId xmlns:p14="http://schemas.microsoft.com/office/powerpoint/2010/main" val="2515852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007535" y="667571"/>
            <a:ext cx="9889067" cy="1143000"/>
          </a:xfrm>
        </p:spPr>
        <p:txBody>
          <a:bodyPr/>
          <a:lstStyle/>
          <a:p>
            <a:r>
              <a:rPr lang="fi-FI" sz="3600" dirty="0" err="1"/>
              <a:t>Erakorralise</a:t>
            </a:r>
            <a:r>
              <a:rPr lang="fi-FI" sz="3600" dirty="0"/>
              <a:t> </a:t>
            </a:r>
            <a:r>
              <a:rPr lang="fi-FI" sz="3600" dirty="0" err="1"/>
              <a:t>meditsiini</a:t>
            </a:r>
            <a:r>
              <a:rPr lang="fi-FI" sz="3600" dirty="0"/>
              <a:t> eriala </a:t>
            </a:r>
            <a:r>
              <a:rPr lang="fi-FI" sz="3600" dirty="0" err="1"/>
              <a:t>arengukava</a:t>
            </a:r>
            <a:r>
              <a:rPr lang="fi-FI" sz="3600" dirty="0"/>
              <a:t> </a:t>
            </a:r>
            <a:r>
              <a:rPr lang="fi-FI" sz="3600" dirty="0" err="1"/>
              <a:t>aastani</a:t>
            </a:r>
            <a:r>
              <a:rPr lang="fi-FI" sz="3600" dirty="0"/>
              <a:t> 2020 </a:t>
            </a:r>
            <a:r>
              <a:rPr lang="et-EE" sz="3600" dirty="0"/>
              <a:t/>
            </a:r>
            <a:br>
              <a:rPr lang="et-EE" sz="3600" dirty="0"/>
            </a:br>
            <a:endParaRPr lang="et-EE" sz="4400" dirty="0"/>
          </a:p>
        </p:txBody>
      </p:sp>
      <p:sp>
        <p:nvSpPr>
          <p:cNvPr id="3" name="Sisu kohatäide 2"/>
          <p:cNvSpPr>
            <a:spLocks noGrp="1"/>
          </p:cNvSpPr>
          <p:nvPr>
            <p:ph idx="1"/>
          </p:nvPr>
        </p:nvSpPr>
        <p:spPr>
          <a:xfrm>
            <a:off x="1053518" y="1700212"/>
            <a:ext cx="9797099" cy="4425950"/>
          </a:xfrm>
        </p:spPr>
        <p:txBody>
          <a:bodyPr/>
          <a:lstStyle/>
          <a:p>
            <a:pPr marL="0" indent="0" algn="just">
              <a:buNone/>
            </a:pPr>
            <a:r>
              <a:rPr lang="et-EE" sz="2400" dirty="0"/>
              <a:t>Erakorralise meditsiini tervishoiuteenuse iseseisvad </a:t>
            </a:r>
            <a:r>
              <a:rPr lang="et-EE" sz="2400" dirty="0" err="1"/>
              <a:t>osutajad</a:t>
            </a:r>
            <a:r>
              <a:rPr lang="et-EE" sz="2400" dirty="0"/>
              <a:t> on EM arstid ja spetsialiseerunud EM õed. </a:t>
            </a:r>
          </a:p>
          <a:p>
            <a:pPr marL="0" indent="0" algn="just">
              <a:buNone/>
            </a:pPr>
            <a:r>
              <a:rPr lang="et-EE" sz="2400" dirty="0"/>
              <a:t>Teenuse osutamisel abistavad kiirabitehnikud ning </a:t>
            </a:r>
            <a:r>
              <a:rPr lang="et-EE" sz="2400" dirty="0">
                <a:solidFill>
                  <a:srgbClr val="FF0000"/>
                </a:solidFill>
              </a:rPr>
              <a:t>erakorralise meditsiini tehnikud. </a:t>
            </a:r>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6" y="6453188"/>
            <a:ext cx="5298819" cy="24190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grpSp>
        <p:nvGrpSpPr>
          <p:cNvPr id="13" name="Rühm 12"/>
          <p:cNvGrpSpPr/>
          <p:nvPr/>
        </p:nvGrpSpPr>
        <p:grpSpPr>
          <a:xfrm>
            <a:off x="1297042" y="3816842"/>
            <a:ext cx="9310050" cy="2210075"/>
            <a:chOff x="1213593" y="4016682"/>
            <a:chExt cx="9310050" cy="2210075"/>
          </a:xfrm>
        </p:grpSpPr>
        <p:pic>
          <p:nvPicPr>
            <p:cNvPr id="7" name="Pilt 6"/>
            <p:cNvPicPr>
              <a:picLocks noChangeAspect="1"/>
            </p:cNvPicPr>
            <p:nvPr/>
          </p:nvPicPr>
          <p:blipFill>
            <a:blip r:embed="rId3"/>
            <a:stretch>
              <a:fillRect/>
            </a:stretch>
          </p:blipFill>
          <p:spPr>
            <a:xfrm>
              <a:off x="7738104" y="4016682"/>
              <a:ext cx="2785539" cy="2086465"/>
            </a:xfrm>
            <a:prstGeom prst="rect">
              <a:avLst/>
            </a:prstGeom>
            <a:ln>
              <a:noFill/>
            </a:ln>
            <a:effectLst>
              <a:outerShdw blurRad="292100" dist="139700" dir="2700000" algn="tl" rotWithShape="0">
                <a:srgbClr val="333333">
                  <a:alpha val="65000"/>
                </a:srgbClr>
              </a:outerShdw>
            </a:effectLst>
          </p:spPr>
        </p:pic>
        <p:pic>
          <p:nvPicPr>
            <p:cNvPr id="8" name="Pilt 7"/>
            <p:cNvPicPr>
              <a:picLocks noChangeAspect="1"/>
            </p:cNvPicPr>
            <p:nvPr/>
          </p:nvPicPr>
          <p:blipFill>
            <a:blip r:embed="rId4"/>
            <a:stretch>
              <a:fillRect/>
            </a:stretch>
          </p:blipFill>
          <p:spPr>
            <a:xfrm>
              <a:off x="1213593" y="4016683"/>
              <a:ext cx="2210074" cy="2210074"/>
            </a:xfrm>
            <a:prstGeom prst="rect">
              <a:avLst/>
            </a:prstGeom>
            <a:ln>
              <a:noFill/>
            </a:ln>
            <a:effectLst>
              <a:softEdge rad="112500"/>
            </a:effectLst>
          </p:spPr>
        </p:pic>
        <p:grpSp>
          <p:nvGrpSpPr>
            <p:cNvPr id="12" name="Rühm 11"/>
            <p:cNvGrpSpPr/>
            <p:nvPr/>
          </p:nvGrpSpPr>
          <p:grpSpPr>
            <a:xfrm>
              <a:off x="3367977" y="4055268"/>
              <a:ext cx="4029393" cy="2047880"/>
              <a:chOff x="680873" y="4321516"/>
              <a:chExt cx="4045371" cy="1968159"/>
            </a:xfrm>
          </p:grpSpPr>
          <p:pic>
            <p:nvPicPr>
              <p:cNvPr id="9" name="Pilt 8"/>
              <p:cNvPicPr>
                <a:picLocks noChangeAspect="1"/>
              </p:cNvPicPr>
              <p:nvPr/>
            </p:nvPicPr>
            <p:blipFill>
              <a:blip r:embed="rId5"/>
              <a:stretch>
                <a:fillRect/>
              </a:stretch>
            </p:blipFill>
            <p:spPr>
              <a:xfrm>
                <a:off x="680873" y="4362952"/>
                <a:ext cx="1736506" cy="1653456"/>
              </a:xfrm>
              <a:prstGeom prst="rect">
                <a:avLst/>
              </a:prstGeom>
            </p:spPr>
          </p:pic>
          <p:pic>
            <p:nvPicPr>
              <p:cNvPr id="10" name="Pilt 9"/>
              <p:cNvPicPr>
                <a:picLocks noChangeAspect="1"/>
              </p:cNvPicPr>
              <p:nvPr/>
            </p:nvPicPr>
            <p:blipFill>
              <a:blip r:embed="rId6">
                <a:clrChange>
                  <a:clrFrom>
                    <a:srgbClr val="FFFFFF"/>
                  </a:clrFrom>
                  <a:clrTo>
                    <a:srgbClr val="FFFFFF">
                      <a:alpha val="0"/>
                    </a:srgbClr>
                  </a:clrTo>
                </a:clrChange>
              </a:blip>
              <a:stretch>
                <a:fillRect/>
              </a:stretch>
            </p:blipFill>
            <p:spPr>
              <a:xfrm>
                <a:off x="1963782" y="4321516"/>
                <a:ext cx="1737511" cy="1652159"/>
              </a:xfrm>
              <a:prstGeom prst="rect">
                <a:avLst/>
              </a:prstGeom>
            </p:spPr>
          </p:pic>
          <p:pic>
            <p:nvPicPr>
              <p:cNvPr id="11" name="Pilt 10"/>
              <p:cNvPicPr>
                <a:picLocks noChangeAspect="1"/>
              </p:cNvPicPr>
              <p:nvPr/>
            </p:nvPicPr>
            <p:blipFill>
              <a:blip r:embed="rId6">
                <a:clrChange>
                  <a:clrFrom>
                    <a:srgbClr val="FFFFFF"/>
                  </a:clrFrom>
                  <a:clrTo>
                    <a:srgbClr val="FFFFFF">
                      <a:alpha val="0"/>
                    </a:srgbClr>
                  </a:clrTo>
                </a:clrChange>
              </a:blip>
              <a:stretch>
                <a:fillRect/>
              </a:stretch>
            </p:blipFill>
            <p:spPr>
              <a:xfrm>
                <a:off x="2988733" y="4637516"/>
                <a:ext cx="1737511" cy="1652159"/>
              </a:xfrm>
              <a:prstGeom prst="rect">
                <a:avLst/>
              </a:prstGeom>
            </p:spPr>
          </p:pic>
        </p:grpSp>
      </p:grpSp>
    </p:spTree>
    <p:extLst>
      <p:ext uri="{BB962C8B-B14F-4D97-AF65-F5344CB8AC3E}">
        <p14:creationId xmlns:p14="http://schemas.microsoft.com/office/powerpoint/2010/main" val="674268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007533" y="425231"/>
            <a:ext cx="9889067" cy="1143000"/>
          </a:xfrm>
        </p:spPr>
        <p:txBody>
          <a:bodyPr/>
          <a:lstStyle/>
          <a:p>
            <a:r>
              <a:rPr lang="et-EE" sz="2800" dirty="0"/>
              <a:t>Sotsiaalministri 19. detsembri 2001. a määruses nr 131 „Kiirabibrigaadi koosseisu ja varustuse nõuded ning tööjuhend” (RTL 2001, 139, 2061; 2009, 96, 1438) tehakse järgmised muudatused: </a:t>
            </a:r>
            <a:r>
              <a:rPr lang="et-EE" sz="1800" dirty="0"/>
              <a:t>vastu võetud 14.03.2012 nr 4</a:t>
            </a:r>
            <a:endParaRPr lang="et-EE" sz="2800" dirty="0"/>
          </a:p>
        </p:txBody>
      </p:sp>
      <p:sp>
        <p:nvSpPr>
          <p:cNvPr id="3" name="Sisu kohatäide 2"/>
          <p:cNvSpPr>
            <a:spLocks noGrp="1"/>
          </p:cNvSpPr>
          <p:nvPr>
            <p:ph idx="1"/>
          </p:nvPr>
        </p:nvSpPr>
        <p:spPr>
          <a:xfrm>
            <a:off x="1007533" y="2229644"/>
            <a:ext cx="10657417" cy="4425950"/>
          </a:xfrm>
        </p:spPr>
        <p:txBody>
          <a:bodyPr/>
          <a:lstStyle/>
          <a:p>
            <a:pPr algn="just"/>
            <a:r>
              <a:rPr lang="et-EE" sz="2400" dirty="0"/>
              <a:t>Kiirabibrigaadi </a:t>
            </a:r>
            <a:r>
              <a:rPr lang="et-EE" sz="2400" u="sng" dirty="0"/>
              <a:t>teiseks liikmeks </a:t>
            </a:r>
            <a:r>
              <a:rPr lang="et-EE" sz="2400" dirty="0"/>
              <a:t>võib olla õde või </a:t>
            </a:r>
            <a:r>
              <a:rPr lang="et-EE" sz="2400" dirty="0">
                <a:solidFill>
                  <a:srgbClr val="FF0000"/>
                </a:solidFill>
              </a:rPr>
              <a:t>erakorralise meditsiini tehnik</a:t>
            </a:r>
          </a:p>
          <a:p>
            <a:pPr algn="just"/>
            <a:r>
              <a:rPr lang="et-EE" sz="2400" dirty="0"/>
              <a:t>Kiirabibrigaadi </a:t>
            </a:r>
            <a:r>
              <a:rPr lang="et-EE" sz="2400" u="sng" dirty="0"/>
              <a:t>kolmandaks liikmeks </a:t>
            </a:r>
            <a:r>
              <a:rPr lang="et-EE" sz="2400" dirty="0"/>
              <a:t>võib olla kiirabitehnik või </a:t>
            </a:r>
            <a:r>
              <a:rPr lang="et-EE" sz="2400" dirty="0">
                <a:solidFill>
                  <a:srgbClr val="FF0000"/>
                </a:solidFill>
              </a:rPr>
              <a:t>erakorralise meditsiini tehnik</a:t>
            </a:r>
            <a:r>
              <a:rPr lang="et-EE" sz="2400" dirty="0"/>
              <a:t>, kes omab operatiivsõiduki juhtimise õigust</a:t>
            </a:r>
          </a:p>
          <a:p>
            <a:pPr algn="just"/>
            <a:r>
              <a:rPr lang="et-EE" sz="2400" dirty="0"/>
              <a:t>Kiirabibrigaadi liikmete oskused peavad vastama käesoleva määruse lisades 1 ja 2 kehtestatud nõuetele</a:t>
            </a:r>
          </a:p>
          <a:p>
            <a:pPr algn="just"/>
            <a:r>
              <a:rPr lang="et-EE" sz="2400" dirty="0"/>
              <a:t>Kuni 1. jaanuarini 2013. a võib kiirabibrigaadi teiseks liikmeks olla kiirabitehnik</a:t>
            </a:r>
          </a:p>
          <a:p>
            <a:pPr algn="just"/>
            <a:endParaRPr lang="et-EE" sz="2400" dirty="0"/>
          </a:p>
          <a:p>
            <a:pPr marL="0" indent="0" algn="r">
              <a:buNone/>
            </a:pPr>
            <a:r>
              <a:rPr lang="et-EE" sz="1800" i="1" dirty="0"/>
              <a:t>https://www.riigiteataja.ee</a:t>
            </a:r>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6" y="6453188"/>
            <a:ext cx="5057081" cy="404812"/>
          </a:xfrm>
        </p:spPr>
        <p:txBody>
          <a:bodyPr/>
          <a:lstStyle/>
          <a:p>
            <a:r>
              <a:rPr lang="fi-FI"/>
              <a:t>Kas erakorralise meditsiini tehnik vastab kutsestandartidele?</a:t>
            </a:r>
            <a:endParaRPr lang="et-EE"/>
          </a:p>
        </p:txBody>
      </p:sp>
    </p:spTree>
    <p:extLst>
      <p:ext uri="{BB962C8B-B14F-4D97-AF65-F5344CB8AC3E}">
        <p14:creationId xmlns:p14="http://schemas.microsoft.com/office/powerpoint/2010/main" val="3652795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007533" y="188825"/>
            <a:ext cx="9889067" cy="1143000"/>
          </a:xfrm>
        </p:spPr>
        <p:txBody>
          <a:bodyPr/>
          <a:lstStyle/>
          <a:p>
            <a:r>
              <a:rPr lang="et-EE" dirty="0"/>
              <a:t>Kiirabibrigaadi liikmete nõutavad oskused vs </a:t>
            </a:r>
            <a:r>
              <a:rPr lang="et-EE" dirty="0" smtClean="0"/>
              <a:t>kutsestandard</a:t>
            </a:r>
            <a:endParaRPr lang="et-EE" dirty="0"/>
          </a:p>
        </p:txBody>
      </p:sp>
      <p:graphicFrame>
        <p:nvGraphicFramePr>
          <p:cNvPr id="6" name="Sisu kohatäide 5"/>
          <p:cNvGraphicFramePr>
            <a:graphicFrameLocks noGrp="1"/>
          </p:cNvGraphicFramePr>
          <p:nvPr>
            <p:ph idx="1"/>
            <p:extLst>
              <p:ext uri="{D42A27DB-BD31-4B8C-83A1-F6EECF244321}">
                <p14:modId xmlns:p14="http://schemas.microsoft.com/office/powerpoint/2010/main" val="4284660075"/>
              </p:ext>
            </p:extLst>
          </p:nvPr>
        </p:nvGraphicFramePr>
        <p:xfrm>
          <a:off x="988826" y="1612632"/>
          <a:ext cx="10026503" cy="4087366"/>
        </p:xfrm>
        <a:graphic>
          <a:graphicData uri="http://schemas.openxmlformats.org/drawingml/2006/table">
            <a:tbl>
              <a:tblPr firstRow="1" bandRow="1">
                <a:tableStyleId>{5DA37D80-6434-44D0-A028-1B22A696006F}</a:tableStyleId>
              </a:tblPr>
              <a:tblGrid>
                <a:gridCol w="4870369">
                  <a:extLst>
                    <a:ext uri="{9D8B030D-6E8A-4147-A177-3AD203B41FA5}">
                      <a16:colId xmlns:a16="http://schemas.microsoft.com/office/drawing/2014/main" xmlns="" val="96792412"/>
                    </a:ext>
                  </a:extLst>
                </a:gridCol>
                <a:gridCol w="5156134">
                  <a:extLst>
                    <a:ext uri="{9D8B030D-6E8A-4147-A177-3AD203B41FA5}">
                      <a16:colId xmlns:a16="http://schemas.microsoft.com/office/drawing/2014/main" xmlns="" val="1484568877"/>
                    </a:ext>
                  </a:extLst>
                </a:gridCol>
              </a:tblGrid>
              <a:tr h="407111">
                <a:tc>
                  <a:txBody>
                    <a:bodyPr/>
                    <a:lstStyle/>
                    <a:p>
                      <a:pPr algn="ctr"/>
                      <a:r>
                        <a:rPr lang="et-EE" dirty="0">
                          <a:solidFill>
                            <a:srgbClr val="FF0000"/>
                          </a:solidFill>
                        </a:rPr>
                        <a:t>Kiirabi II liige (õde või EMT)</a:t>
                      </a:r>
                    </a:p>
                  </a:txBody>
                  <a:tcPr/>
                </a:tc>
                <a:tc>
                  <a:txBody>
                    <a:bodyPr/>
                    <a:lstStyle/>
                    <a:p>
                      <a:pPr algn="ctr"/>
                      <a:r>
                        <a:rPr lang="et-EE" dirty="0">
                          <a:solidFill>
                            <a:srgbClr val="FF0000"/>
                          </a:solidFill>
                        </a:rPr>
                        <a:t>EMT Kutsestandard</a:t>
                      </a:r>
                    </a:p>
                  </a:txBody>
                  <a:tcPr/>
                </a:tc>
                <a:extLst>
                  <a:ext uri="{0D108BD9-81ED-4DB2-BD59-A6C34878D82A}">
                    <a16:rowId xmlns:a16="http://schemas.microsoft.com/office/drawing/2014/main" xmlns="" val="2651362717"/>
                  </a:ext>
                </a:extLst>
              </a:tr>
              <a:tr h="479855">
                <a:tc gridSpan="2">
                  <a:txBody>
                    <a:bodyPr/>
                    <a:lstStyle/>
                    <a:p>
                      <a:pPr algn="ctr"/>
                      <a:r>
                        <a:rPr lang="et-EE" b="0" u="none" dirty="0">
                          <a:solidFill>
                            <a:srgbClr val="0070C0"/>
                          </a:solidFill>
                        </a:rPr>
                        <a:t>Diagnostika</a:t>
                      </a:r>
                    </a:p>
                  </a:txBody>
                  <a:tcPr/>
                </a:tc>
                <a:tc hMerge="1">
                  <a:txBody>
                    <a:bodyPr/>
                    <a:lstStyle/>
                    <a:p>
                      <a:endParaRPr lang="et-EE" dirty="0">
                        <a:solidFill>
                          <a:srgbClr val="FF0000"/>
                        </a:solidFill>
                      </a:endParaRPr>
                    </a:p>
                  </a:txBody>
                  <a:tcPr/>
                </a:tc>
                <a:extLst>
                  <a:ext uri="{0D108BD9-81ED-4DB2-BD59-A6C34878D82A}">
                    <a16:rowId xmlns:a16="http://schemas.microsoft.com/office/drawing/2014/main" xmlns="" val="3330354438"/>
                  </a:ext>
                </a:extLst>
              </a:tr>
              <a:tr h="952927">
                <a:tc>
                  <a:txBody>
                    <a:bodyPr/>
                    <a:lstStyle/>
                    <a:p>
                      <a:pPr marL="0" indent="0" algn="just">
                        <a:buFontTx/>
                        <a:buNone/>
                      </a:pPr>
                      <a:r>
                        <a:rPr lang="et-EE" sz="1800" b="0" i="1" dirty="0">
                          <a:solidFill>
                            <a:srgbClr val="0070C0"/>
                          </a:solidFill>
                        </a:rPr>
                        <a:t>Patsiendi seisundi hindamine</a:t>
                      </a:r>
                    </a:p>
                    <a:p>
                      <a:pPr marL="0" marR="0" lvl="0" indent="0" algn="just" defTabSz="914400" rtl="0" eaLnBrk="1" fontAlgn="auto" latinLnBrk="0" hangingPunct="1">
                        <a:lnSpc>
                          <a:spcPct val="100000"/>
                        </a:lnSpc>
                        <a:spcBef>
                          <a:spcPts val="0"/>
                        </a:spcBef>
                        <a:spcAft>
                          <a:spcPts val="0"/>
                        </a:spcAft>
                        <a:buClrTx/>
                        <a:buSzTx/>
                        <a:buFontTx/>
                        <a:buNone/>
                        <a:tabLst/>
                        <a:defRPr/>
                      </a:pPr>
                      <a:r>
                        <a:rPr lang="et-EE" sz="1800" b="0" i="1" baseline="0" dirty="0">
                          <a:solidFill>
                            <a:srgbClr val="0070C0"/>
                          </a:solidFill>
                        </a:rPr>
                        <a:t>Anamneesi kogumine</a:t>
                      </a:r>
                      <a:endParaRPr lang="et-EE" sz="1800" b="0" i="1" dirty="0">
                        <a:solidFill>
                          <a:srgbClr val="0070C0"/>
                        </a:solidFill>
                      </a:endParaRPr>
                    </a:p>
                  </a:txBody>
                  <a:tcPr/>
                </a:tc>
                <a:tc>
                  <a:txBody>
                    <a:bodyPr/>
                    <a:lstStyle/>
                    <a:p>
                      <a:pPr algn="l"/>
                      <a:r>
                        <a:rPr lang="et-EE" sz="1800" b="0" i="0" u="none" strike="noStrike" kern="1200" baseline="0" dirty="0">
                          <a:solidFill>
                            <a:schemeClr val="tx1"/>
                          </a:solidFill>
                          <a:latin typeface="FreeSans"/>
                          <a:ea typeface="+mn-ea"/>
                          <a:cs typeface="+mn-cs"/>
                        </a:rPr>
                        <a:t>EMT hindab ja jälgib patsiendi seisundit, </a:t>
                      </a:r>
                      <a:r>
                        <a:rPr lang="et-EE" sz="1800" b="0" i="0" u="none" strike="noStrike" baseline="0" dirty="0">
                          <a:latin typeface="FreeSans"/>
                        </a:rPr>
                        <a:t>assisteerib ravi- ja diagnostilistel protseduuridel, võib iseseisvalt läbi viia esmase ülevaatuse, vabastada hingamisteed, osutada esmaabi</a:t>
                      </a:r>
                      <a:endParaRPr lang="et-EE" sz="1800" dirty="0">
                        <a:solidFill>
                          <a:srgbClr val="FF0000"/>
                        </a:solidFill>
                      </a:endParaRPr>
                    </a:p>
                  </a:txBody>
                  <a:tcPr/>
                </a:tc>
                <a:extLst>
                  <a:ext uri="{0D108BD9-81ED-4DB2-BD59-A6C34878D82A}">
                    <a16:rowId xmlns:a16="http://schemas.microsoft.com/office/drawing/2014/main" xmlns="" val="1985276063"/>
                  </a:ext>
                </a:extLst>
              </a:tr>
              <a:tr h="418837">
                <a:tc>
                  <a:txBody>
                    <a:bodyPr/>
                    <a:lstStyle/>
                    <a:p>
                      <a:pPr marL="0" indent="0" algn="just">
                        <a:buFontTx/>
                        <a:buNone/>
                      </a:pPr>
                      <a:r>
                        <a:rPr lang="et-EE" sz="1800" b="0" i="1" dirty="0">
                          <a:solidFill>
                            <a:srgbClr val="0070C0"/>
                          </a:solidFill>
                        </a:rPr>
                        <a:t>Südame</a:t>
                      </a:r>
                      <a:r>
                        <a:rPr lang="et-EE" sz="1800" b="0" i="1" baseline="0" dirty="0">
                          <a:solidFill>
                            <a:srgbClr val="0070C0"/>
                          </a:solidFill>
                        </a:rPr>
                        <a:t> seiskuse vormid</a:t>
                      </a:r>
                      <a:endParaRPr lang="et-EE" sz="1800" b="0" i="1" dirty="0">
                        <a:solidFill>
                          <a:srgbClr val="0070C0"/>
                        </a:solidFill>
                      </a:endParaRPr>
                    </a:p>
                  </a:txBody>
                  <a:tcPr/>
                </a:tc>
                <a:tc rowSpan="4">
                  <a:txBody>
                    <a:bodyPr/>
                    <a:lstStyle/>
                    <a:p>
                      <a:pPr marL="0" algn="l" defTabSz="914400" rtl="0" eaLnBrk="1" latinLnBrk="0" hangingPunct="1"/>
                      <a:r>
                        <a:rPr lang="et-EE" sz="1800" b="0" i="0" u="none" strike="noStrike" kern="1200" baseline="0" dirty="0">
                          <a:solidFill>
                            <a:schemeClr val="tx1"/>
                          </a:solidFill>
                          <a:latin typeface="FreeSans"/>
                          <a:ea typeface="+mn-ea"/>
                          <a:cs typeface="+mn-cs"/>
                        </a:rPr>
                        <a:t>EMT tunneb ära vereringe seiskumise vormid ning eristab </a:t>
                      </a:r>
                      <a:r>
                        <a:rPr lang="et-EE" sz="1800" b="0" i="0" u="none" strike="noStrike" kern="1200" baseline="0" dirty="0" err="1">
                          <a:solidFill>
                            <a:schemeClr val="tx1"/>
                          </a:solidFill>
                          <a:latin typeface="FreeSans"/>
                          <a:ea typeface="+mn-ea"/>
                          <a:cs typeface="+mn-cs"/>
                        </a:rPr>
                        <a:t>defibrilleeritavat</a:t>
                      </a:r>
                      <a:r>
                        <a:rPr lang="et-EE" sz="1800" b="0" i="0" u="none" strike="noStrike" kern="1200" baseline="0" dirty="0">
                          <a:solidFill>
                            <a:schemeClr val="tx1"/>
                          </a:solidFill>
                          <a:latin typeface="FreeSans"/>
                          <a:ea typeface="+mn-ea"/>
                          <a:cs typeface="+mn-cs"/>
                        </a:rPr>
                        <a:t> rütmi </a:t>
                      </a:r>
                      <a:r>
                        <a:rPr lang="et-EE" sz="1800" b="0" i="0" u="none" strike="noStrike" kern="1200" baseline="0" dirty="0" err="1">
                          <a:solidFill>
                            <a:schemeClr val="tx1"/>
                          </a:solidFill>
                          <a:latin typeface="FreeSans"/>
                          <a:ea typeface="+mn-ea"/>
                          <a:cs typeface="+mn-cs"/>
                        </a:rPr>
                        <a:t>mittedefibrilleeritavas</a:t>
                      </a:r>
                      <a:r>
                        <a:rPr lang="et-EE" sz="1800" b="0" i="0" u="none" strike="noStrike" kern="1200" baseline="0" dirty="0">
                          <a:solidFill>
                            <a:schemeClr val="tx1"/>
                          </a:solidFill>
                          <a:latin typeface="FreeSans"/>
                          <a:ea typeface="+mn-ea"/>
                          <a:cs typeface="+mn-cs"/>
                        </a:rPr>
                        <a:t>,  </a:t>
                      </a:r>
                      <a:r>
                        <a:rPr lang="et-EE" sz="1800" b="0" i="0" u="none" strike="noStrike" baseline="0" dirty="0" err="1">
                          <a:latin typeface="FreeSans"/>
                        </a:rPr>
                        <a:t>defibrilleerida</a:t>
                      </a:r>
                      <a:r>
                        <a:rPr lang="et-EE" sz="1800" b="0" i="0" u="none" strike="noStrike" baseline="0" dirty="0">
                          <a:latin typeface="FreeSans"/>
                        </a:rPr>
                        <a:t> täisautomaatse </a:t>
                      </a:r>
                      <a:r>
                        <a:rPr lang="et-EE" sz="1800" b="0" i="0" u="none" strike="noStrike" baseline="0" dirty="0" err="1">
                          <a:latin typeface="FreeSans"/>
                        </a:rPr>
                        <a:t>defibrillaatoriga</a:t>
                      </a:r>
                      <a:r>
                        <a:rPr lang="et-EE" sz="1800" b="0" i="0" u="none" strike="noStrike" baseline="0" dirty="0">
                          <a:latin typeface="FreeSans"/>
                        </a:rPr>
                        <a:t>, määrata glükoosi taset veres, kanüülida veeni ja alustada infusiooni ja hapniku </a:t>
                      </a:r>
                      <a:r>
                        <a:rPr lang="et-EE" sz="1800" b="0" i="0" u="none" strike="noStrike" baseline="0" dirty="0" smtClean="0">
                          <a:latin typeface="FreeSans"/>
                        </a:rPr>
                        <a:t>manustamisega</a:t>
                      </a:r>
                      <a:endParaRPr lang="et-EE" sz="1800" dirty="0">
                        <a:solidFill>
                          <a:srgbClr val="FF0000"/>
                        </a:solidFill>
                      </a:endParaRPr>
                    </a:p>
                    <a:p>
                      <a:pPr algn="l"/>
                      <a:endParaRPr lang="et-EE" sz="1800" dirty="0">
                        <a:solidFill>
                          <a:srgbClr val="FF0000"/>
                        </a:solidFill>
                      </a:endParaRPr>
                    </a:p>
                  </a:txBody>
                  <a:tcPr/>
                </a:tc>
                <a:extLst>
                  <a:ext uri="{0D108BD9-81ED-4DB2-BD59-A6C34878D82A}">
                    <a16:rowId xmlns:a16="http://schemas.microsoft.com/office/drawing/2014/main" xmlns="" val="487399980"/>
                  </a:ext>
                </a:extLst>
              </a:tr>
              <a:tr h="335806">
                <a:tc>
                  <a:txBody>
                    <a:bodyPr/>
                    <a:lstStyle/>
                    <a:p>
                      <a:pPr marL="0" indent="0" algn="just">
                        <a:buFontTx/>
                        <a:buNone/>
                      </a:pPr>
                      <a:r>
                        <a:rPr lang="et-EE" sz="1800" b="0" i="1" baseline="0" dirty="0">
                          <a:solidFill>
                            <a:srgbClr val="0070C0"/>
                          </a:solidFill>
                        </a:rPr>
                        <a:t>Ohtlikud rütmihäired</a:t>
                      </a:r>
                      <a:endParaRPr lang="et-EE" sz="1800" b="0" i="1" dirty="0">
                        <a:solidFill>
                          <a:srgbClr val="0070C0"/>
                        </a:solidFill>
                      </a:endParaRPr>
                    </a:p>
                  </a:txBody>
                  <a:tcPr/>
                </a:tc>
                <a:tc vMerge="1">
                  <a:txBody>
                    <a:bodyPr/>
                    <a:lstStyle/>
                    <a:p>
                      <a:endParaRPr lang="et-EE" sz="1800" dirty="0">
                        <a:solidFill>
                          <a:srgbClr val="FF0000"/>
                        </a:solidFill>
                      </a:endParaRPr>
                    </a:p>
                  </a:txBody>
                  <a:tcPr/>
                </a:tc>
                <a:extLst>
                  <a:ext uri="{0D108BD9-81ED-4DB2-BD59-A6C34878D82A}">
                    <a16:rowId xmlns:a16="http://schemas.microsoft.com/office/drawing/2014/main" xmlns="" val="509626281"/>
                  </a:ext>
                </a:extLst>
              </a:tr>
              <a:tr h="454921">
                <a:tc>
                  <a:txBody>
                    <a:bodyPr/>
                    <a:lstStyle/>
                    <a:p>
                      <a:pPr marL="0" indent="0" algn="just">
                        <a:buFontTx/>
                        <a:buNone/>
                      </a:pPr>
                      <a:r>
                        <a:rPr lang="et-EE" sz="1800" b="0" i="1" baseline="0" dirty="0">
                          <a:solidFill>
                            <a:srgbClr val="0070C0"/>
                          </a:solidFill>
                        </a:rPr>
                        <a:t>Sündroomi diagnoosimine</a:t>
                      </a:r>
                      <a:endParaRPr lang="et-EE" sz="1800" b="0" i="1" dirty="0">
                        <a:solidFill>
                          <a:srgbClr val="0070C0"/>
                        </a:solidFill>
                      </a:endParaRPr>
                    </a:p>
                  </a:txBody>
                  <a:tcPr/>
                </a:tc>
                <a:tc vMerge="1">
                  <a:txBody>
                    <a:bodyPr/>
                    <a:lstStyle/>
                    <a:p>
                      <a:endParaRPr lang="et-EE" sz="1800" dirty="0">
                        <a:solidFill>
                          <a:srgbClr val="FF0000"/>
                        </a:solidFill>
                      </a:endParaRPr>
                    </a:p>
                  </a:txBody>
                  <a:tcPr/>
                </a:tc>
                <a:extLst>
                  <a:ext uri="{0D108BD9-81ED-4DB2-BD59-A6C34878D82A}">
                    <a16:rowId xmlns:a16="http://schemas.microsoft.com/office/drawing/2014/main" xmlns="" val="240366495"/>
                  </a:ext>
                </a:extLst>
              </a:tr>
              <a:tr h="55994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t-EE" sz="1800" b="0" i="1" dirty="0">
                          <a:solidFill>
                            <a:srgbClr val="0070C0"/>
                          </a:solidFill>
                        </a:rPr>
                        <a:t>Meditsiini seadmete kasutamine (EKG, </a:t>
                      </a:r>
                      <a:r>
                        <a:rPr lang="et-EE" sz="1800" b="0" i="1" dirty="0" err="1">
                          <a:solidFill>
                            <a:srgbClr val="0070C0"/>
                          </a:solidFill>
                        </a:rPr>
                        <a:t>glükomeeter</a:t>
                      </a:r>
                      <a:r>
                        <a:rPr lang="et-EE" sz="1800" b="0" i="1" dirty="0">
                          <a:solidFill>
                            <a:srgbClr val="0070C0"/>
                          </a:solidFill>
                        </a:rPr>
                        <a:t>, AVR aparaat…) </a:t>
                      </a:r>
                    </a:p>
                  </a:txBody>
                  <a:tcPr/>
                </a:tc>
                <a:tc vMerge="1">
                  <a:txBody>
                    <a:bodyPr/>
                    <a:lstStyle/>
                    <a:p>
                      <a:endParaRPr lang="et-EE" sz="1800" dirty="0">
                        <a:solidFill>
                          <a:srgbClr val="FF0000"/>
                        </a:solidFill>
                      </a:endParaRPr>
                    </a:p>
                  </a:txBody>
                  <a:tcPr/>
                </a:tc>
                <a:extLst>
                  <a:ext uri="{0D108BD9-81ED-4DB2-BD59-A6C34878D82A}">
                    <a16:rowId xmlns:a16="http://schemas.microsoft.com/office/drawing/2014/main" xmlns="" val="1664488115"/>
                  </a:ext>
                </a:extLst>
              </a:tr>
            </a:tbl>
          </a:graphicData>
        </a:graphic>
      </p:graphicFrame>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5015040" cy="304964"/>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Tree>
    <p:extLst>
      <p:ext uri="{BB962C8B-B14F-4D97-AF65-F5344CB8AC3E}">
        <p14:creationId xmlns:p14="http://schemas.microsoft.com/office/powerpoint/2010/main" val="2305259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isu kohatäide 5"/>
          <p:cNvGraphicFramePr>
            <a:graphicFrameLocks noGrp="1"/>
          </p:cNvGraphicFramePr>
          <p:nvPr>
            <p:ph idx="1"/>
            <p:extLst>
              <p:ext uri="{D42A27DB-BD31-4B8C-83A1-F6EECF244321}">
                <p14:modId xmlns:p14="http://schemas.microsoft.com/office/powerpoint/2010/main" val="1070722496"/>
              </p:ext>
            </p:extLst>
          </p:nvPr>
        </p:nvGraphicFramePr>
        <p:xfrm>
          <a:off x="1007532" y="1684951"/>
          <a:ext cx="10071593" cy="4568037"/>
        </p:xfrm>
        <a:graphic>
          <a:graphicData uri="http://schemas.openxmlformats.org/drawingml/2006/table">
            <a:tbl>
              <a:tblPr firstRow="1" bandRow="1">
                <a:tableStyleId>{5DA37D80-6434-44D0-A028-1B22A696006F}</a:tableStyleId>
              </a:tblPr>
              <a:tblGrid>
                <a:gridCol w="3544981">
                  <a:extLst>
                    <a:ext uri="{9D8B030D-6E8A-4147-A177-3AD203B41FA5}">
                      <a16:colId xmlns:a16="http://schemas.microsoft.com/office/drawing/2014/main" xmlns="" val="3080957470"/>
                    </a:ext>
                  </a:extLst>
                </a:gridCol>
                <a:gridCol w="6526612">
                  <a:extLst>
                    <a:ext uri="{9D8B030D-6E8A-4147-A177-3AD203B41FA5}">
                      <a16:colId xmlns:a16="http://schemas.microsoft.com/office/drawing/2014/main" xmlns="" val="538505832"/>
                    </a:ext>
                  </a:extLst>
                </a:gridCol>
              </a:tblGrid>
              <a:tr h="477547">
                <a:tc>
                  <a:txBody>
                    <a:bodyPr/>
                    <a:lstStyle/>
                    <a:p>
                      <a:pPr algn="ctr"/>
                      <a:r>
                        <a:rPr lang="et-EE" dirty="0">
                          <a:solidFill>
                            <a:srgbClr val="FF0000"/>
                          </a:solidFill>
                        </a:rPr>
                        <a:t>Kiirabi II liige (õde või EMT)</a:t>
                      </a:r>
                    </a:p>
                  </a:txBody>
                  <a:tcPr/>
                </a:tc>
                <a:tc>
                  <a:txBody>
                    <a:bodyPr/>
                    <a:lstStyle/>
                    <a:p>
                      <a:pPr algn="ctr"/>
                      <a:r>
                        <a:rPr lang="et-EE" dirty="0">
                          <a:solidFill>
                            <a:srgbClr val="FF0000"/>
                          </a:solidFill>
                        </a:rPr>
                        <a:t>EMT Kutsestandard</a:t>
                      </a:r>
                    </a:p>
                  </a:txBody>
                  <a:tcPr/>
                </a:tc>
                <a:extLst>
                  <a:ext uri="{0D108BD9-81ED-4DB2-BD59-A6C34878D82A}">
                    <a16:rowId xmlns:a16="http://schemas.microsoft.com/office/drawing/2014/main" xmlns="" val="40557069"/>
                  </a:ext>
                </a:extLst>
              </a:tr>
              <a:tr h="330386">
                <a:tc gridSpan="2">
                  <a:txBody>
                    <a:bodyPr/>
                    <a:lstStyle/>
                    <a:p>
                      <a:pPr marL="0" indent="0" algn="ctr" defTabSz="914400" rtl="0" eaLnBrk="1" latinLnBrk="0" hangingPunct="1">
                        <a:buFontTx/>
                        <a:buNone/>
                      </a:pPr>
                      <a:r>
                        <a:rPr lang="et-EE" sz="1800" b="0" u="none" kern="1200" dirty="0">
                          <a:solidFill>
                            <a:srgbClr val="0070C0"/>
                          </a:solidFill>
                          <a:latin typeface="+mn-lt"/>
                          <a:ea typeface="+mn-ea"/>
                          <a:cs typeface="+mn-cs"/>
                        </a:rPr>
                        <a:t>Raviprotseduurid</a:t>
                      </a:r>
                    </a:p>
                  </a:txBody>
                  <a:tcPr/>
                </a:tc>
                <a:tc hMerge="1">
                  <a:txBody>
                    <a:bodyPr/>
                    <a:lstStyle/>
                    <a:p>
                      <a:endParaRPr lang="et-EE" dirty="0"/>
                    </a:p>
                  </a:txBody>
                  <a:tcPr/>
                </a:tc>
                <a:extLst>
                  <a:ext uri="{0D108BD9-81ED-4DB2-BD59-A6C34878D82A}">
                    <a16:rowId xmlns:a16="http://schemas.microsoft.com/office/drawing/2014/main" xmlns="" val="2476133207"/>
                  </a:ext>
                </a:extLst>
              </a:tr>
              <a:tr h="691472">
                <a:tc>
                  <a:txBody>
                    <a:bodyPr/>
                    <a:lstStyle/>
                    <a:p>
                      <a:pPr marL="0" indent="0" algn="l" defTabSz="914400" rtl="0" eaLnBrk="1" latinLnBrk="0" hangingPunct="1">
                        <a:buFontTx/>
                        <a:buNone/>
                      </a:pPr>
                      <a:r>
                        <a:rPr lang="et-EE" sz="1800" b="0" i="1" kern="1200" dirty="0">
                          <a:solidFill>
                            <a:srgbClr val="0070C0"/>
                          </a:solidFill>
                          <a:latin typeface="+mn-lt"/>
                          <a:ea typeface="+mn-ea"/>
                          <a:cs typeface="+mn-cs"/>
                        </a:rPr>
                        <a:t>Taaselustamine</a:t>
                      </a:r>
                    </a:p>
                    <a:p>
                      <a:pPr marL="0" indent="0" algn="l" defTabSz="914400" rtl="0" eaLnBrk="1" latinLnBrk="0" hangingPunct="1">
                        <a:buFontTx/>
                        <a:buNone/>
                      </a:pPr>
                      <a:endParaRPr lang="et-EE" sz="1800" b="0" i="1" kern="1200" dirty="0">
                        <a:solidFill>
                          <a:srgbClr val="0070C0"/>
                        </a:solidFill>
                        <a:latin typeface="+mn-lt"/>
                        <a:ea typeface="+mn-ea"/>
                        <a:cs typeface="+mn-cs"/>
                      </a:endParaRPr>
                    </a:p>
                  </a:txBody>
                  <a:tcPr/>
                </a:tc>
                <a:tc>
                  <a:txBody>
                    <a:bodyPr/>
                    <a:lstStyle/>
                    <a:p>
                      <a:pPr marL="0" algn="l" defTabSz="914400" rtl="0" eaLnBrk="1" latinLnBrk="0" hangingPunct="1"/>
                      <a:r>
                        <a:rPr lang="et-EE" sz="1800" b="0" i="0" u="none" strike="noStrike" kern="1200" baseline="0" dirty="0">
                          <a:solidFill>
                            <a:schemeClr val="tx1"/>
                          </a:solidFill>
                          <a:latin typeface="FreeSans"/>
                          <a:ea typeface="+mn-ea"/>
                          <a:cs typeface="+mn-cs"/>
                        </a:rPr>
                        <a:t>EMT osutab abi kliinilises surmas patsiendile; abi osutamisel juhindub kehtivatest elustamise algoritmist; vajadusel rakendab iseseisvalt esmaseid elustamisvõtteid</a:t>
                      </a:r>
                    </a:p>
                  </a:txBody>
                  <a:tcPr/>
                </a:tc>
                <a:extLst>
                  <a:ext uri="{0D108BD9-81ED-4DB2-BD59-A6C34878D82A}">
                    <a16:rowId xmlns:a16="http://schemas.microsoft.com/office/drawing/2014/main" xmlns="" val="1809636106"/>
                  </a:ext>
                </a:extLst>
              </a:tr>
              <a:tr h="499731">
                <a:tc>
                  <a:txBody>
                    <a:bodyPr/>
                    <a:lstStyle/>
                    <a:p>
                      <a:pPr marL="0" indent="0" algn="l" defTabSz="914400" rtl="0" eaLnBrk="1" latinLnBrk="0" hangingPunct="1">
                        <a:buFontTx/>
                        <a:buNone/>
                      </a:pPr>
                      <a:r>
                        <a:rPr lang="et-EE" sz="1800" b="0" i="1" kern="1200" dirty="0">
                          <a:solidFill>
                            <a:srgbClr val="0070C0"/>
                          </a:solidFill>
                          <a:latin typeface="+mn-lt"/>
                          <a:ea typeface="+mn-ea"/>
                          <a:cs typeface="+mn-cs"/>
                        </a:rPr>
                        <a:t>Traumapatsiendi käsitlus</a:t>
                      </a:r>
                    </a:p>
                    <a:p>
                      <a:pPr marL="0" indent="0" algn="l" defTabSz="914400" rtl="0" eaLnBrk="1" latinLnBrk="0" hangingPunct="1">
                        <a:buFontTx/>
                        <a:buNone/>
                      </a:pPr>
                      <a:endParaRPr lang="et-EE" sz="1800" b="0" i="1" kern="1200" dirty="0">
                        <a:solidFill>
                          <a:srgbClr val="0070C0"/>
                        </a:solidFill>
                        <a:latin typeface="+mn-lt"/>
                        <a:ea typeface="+mn-ea"/>
                        <a:cs typeface="+mn-cs"/>
                      </a:endParaRPr>
                    </a:p>
                  </a:txBody>
                  <a:tcPr/>
                </a:tc>
                <a:tc>
                  <a:txBody>
                    <a:bodyPr/>
                    <a:lstStyle/>
                    <a:p>
                      <a:pPr algn="l"/>
                      <a:r>
                        <a:rPr lang="et-EE" sz="1800" b="0" i="0" u="none" strike="noStrike" baseline="0" dirty="0">
                          <a:latin typeface="FreeSans"/>
                        </a:rPr>
                        <a:t>EMT osutab abi traumaga patsiendile lähtuvalt arsti või õe korraldustest; abi osutamisel arvestab trauma mehhanismiga</a:t>
                      </a:r>
                    </a:p>
                    <a:p>
                      <a:pPr algn="l"/>
                      <a:r>
                        <a:rPr lang="fi-FI" sz="1800" b="0" i="0" u="none" strike="noStrike" baseline="0" dirty="0">
                          <a:latin typeface="FreeSans"/>
                        </a:rPr>
                        <a:t>ja </a:t>
                      </a:r>
                      <a:r>
                        <a:rPr lang="fi-FI" sz="1800" b="0" i="0" u="none" strike="noStrike" baseline="0" dirty="0" err="1">
                          <a:latin typeface="FreeSans"/>
                        </a:rPr>
                        <a:t>olemasolevate</a:t>
                      </a:r>
                      <a:r>
                        <a:rPr lang="fi-FI" sz="1800" b="0" i="0" u="none" strike="noStrike" baseline="0" dirty="0">
                          <a:latin typeface="FreeSans"/>
                        </a:rPr>
                        <a:t> </a:t>
                      </a:r>
                      <a:r>
                        <a:rPr lang="fi-FI" sz="1800" b="0" i="0" u="none" strike="noStrike" baseline="0" dirty="0" err="1">
                          <a:latin typeface="FreeSans"/>
                        </a:rPr>
                        <a:t>ning</a:t>
                      </a:r>
                      <a:r>
                        <a:rPr lang="fi-FI" sz="1800" b="0" i="0" u="none" strike="noStrike" baseline="0" dirty="0">
                          <a:latin typeface="FreeSans"/>
                        </a:rPr>
                        <a:t> </a:t>
                      </a:r>
                      <a:r>
                        <a:rPr lang="fi-FI" sz="1800" b="0" i="0" u="none" strike="noStrike" baseline="0" dirty="0" err="1">
                          <a:latin typeface="FreeSans"/>
                        </a:rPr>
                        <a:t>võimalike</a:t>
                      </a:r>
                      <a:r>
                        <a:rPr lang="fi-FI" sz="1800" b="0" i="0" u="none" strike="noStrike" baseline="0" dirty="0">
                          <a:latin typeface="FreeSans"/>
                        </a:rPr>
                        <a:t> </a:t>
                      </a:r>
                      <a:r>
                        <a:rPr lang="fi-FI" sz="1800" b="0" i="0" u="none" strike="noStrike" baseline="0" dirty="0" err="1">
                          <a:latin typeface="FreeSans"/>
                        </a:rPr>
                        <a:t>vigastustega</a:t>
                      </a:r>
                      <a:endParaRPr lang="et-EE" sz="1800" b="0" i="1" kern="1200" dirty="0">
                        <a:solidFill>
                          <a:srgbClr val="0070C0"/>
                        </a:solidFill>
                        <a:latin typeface="+mn-lt"/>
                        <a:ea typeface="+mn-ea"/>
                        <a:cs typeface="+mn-cs"/>
                      </a:endParaRPr>
                    </a:p>
                  </a:txBody>
                  <a:tcPr/>
                </a:tc>
                <a:extLst>
                  <a:ext uri="{0D108BD9-81ED-4DB2-BD59-A6C34878D82A}">
                    <a16:rowId xmlns:a16="http://schemas.microsoft.com/office/drawing/2014/main" xmlns="" val="60584964"/>
                  </a:ext>
                </a:extLst>
              </a:tr>
              <a:tr h="981530">
                <a:tc>
                  <a:txBody>
                    <a:bodyPr/>
                    <a:lstStyle/>
                    <a:p>
                      <a:pPr marL="0" indent="0" algn="l" defTabSz="914400" rtl="0" eaLnBrk="1" latinLnBrk="0" hangingPunct="1">
                        <a:buFontTx/>
                        <a:buNone/>
                      </a:pPr>
                      <a:r>
                        <a:rPr lang="et-EE" sz="1800" b="0" i="1" kern="1200" dirty="0">
                          <a:solidFill>
                            <a:srgbClr val="0070C0"/>
                          </a:solidFill>
                          <a:latin typeface="+mn-lt"/>
                          <a:ea typeface="+mn-ea"/>
                          <a:cs typeface="+mn-cs"/>
                        </a:rPr>
                        <a:t>Veenitee ja infusioonravi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b="0" i="1" kern="1200">
                          <a:solidFill>
                            <a:srgbClr val="0070C0"/>
                          </a:solidFill>
                          <a:latin typeface="+mn-lt"/>
                          <a:ea typeface="+mn-ea"/>
                          <a:cs typeface="+mn-cs"/>
                        </a:rPr>
                        <a:t>Analgeesia</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b="0" i="1" kern="1200">
                          <a:solidFill>
                            <a:srgbClr val="0070C0"/>
                          </a:solidFill>
                          <a:latin typeface="+mn-lt"/>
                          <a:ea typeface="+mn-ea"/>
                          <a:cs typeface="+mn-cs"/>
                        </a:rPr>
                        <a:t>Ravimite kasutamise oskus</a:t>
                      </a:r>
                      <a:endParaRPr lang="et-EE" sz="1800" i="1"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0" i="0" u="none" strike="noStrike" kern="1200" baseline="0" noProof="0" dirty="0">
                          <a:solidFill>
                            <a:schemeClr val="tx1"/>
                          </a:solidFill>
                          <a:latin typeface="FreeSans"/>
                          <a:ea typeface="+mn-ea"/>
                          <a:cs typeface="+mn-cs"/>
                        </a:rPr>
                        <a:t>EMT-l on üldised teadmised erakorralises meditsiinis kasutatavate ravimite omadustest, ravimvormidest</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b="0" i="0" u="none" strike="noStrike" kern="1200" baseline="0" noProof="0" dirty="0">
                          <a:solidFill>
                            <a:schemeClr val="tx1"/>
                          </a:solidFill>
                          <a:latin typeface="FreeSans"/>
                          <a:ea typeface="+mn-ea"/>
                          <a:cs typeface="+mn-cs"/>
                        </a:rPr>
                        <a:t>ning oskab neid manustada tervishoiutöötaja kontrolli all</a:t>
                      </a:r>
                      <a:endParaRPr lang="et-EE" sz="2000" dirty="0">
                        <a:solidFill>
                          <a:srgbClr val="FF0000"/>
                        </a:solidFill>
                      </a:endParaRPr>
                    </a:p>
                  </a:txBody>
                  <a:tcPr/>
                </a:tc>
                <a:extLst>
                  <a:ext uri="{0D108BD9-81ED-4DB2-BD59-A6C34878D82A}">
                    <a16:rowId xmlns:a16="http://schemas.microsoft.com/office/drawing/2014/main" xmlns="" val="3514375309"/>
                  </a:ext>
                </a:extLst>
              </a:tr>
              <a:tr h="746761">
                <a:tc>
                  <a:txBody>
                    <a:bodyPr/>
                    <a:lstStyle/>
                    <a:p>
                      <a:pPr marL="0" indent="0" algn="l" defTabSz="914400" rtl="0" eaLnBrk="1" latinLnBrk="0" hangingPunct="1">
                        <a:buFontTx/>
                        <a:buNone/>
                      </a:pPr>
                      <a:r>
                        <a:rPr lang="et-EE" sz="1800" b="0" i="1" kern="1200">
                          <a:solidFill>
                            <a:srgbClr val="0070C0"/>
                          </a:solidFill>
                          <a:latin typeface="+mn-lt"/>
                          <a:ea typeface="+mn-ea"/>
                          <a:cs typeface="+mn-cs"/>
                        </a:rPr>
                        <a:t>Sünnituse vastuvõtmine</a:t>
                      </a:r>
                      <a:endParaRPr lang="et-EE" sz="934" i="1" dirty="0">
                        <a:solidFill>
                          <a:srgbClr val="FF0000"/>
                        </a:solidFill>
                      </a:endParaRPr>
                    </a:p>
                  </a:txBody>
                  <a:tcPr/>
                </a:tc>
                <a:tc>
                  <a:txBody>
                    <a:bodyPr/>
                    <a:lstStyle/>
                    <a:p>
                      <a:pPr marL="0" algn="l" defTabSz="914400" rtl="0" eaLnBrk="1" latinLnBrk="0" hangingPunct="1"/>
                      <a:r>
                        <a:rPr lang="fi-FI" sz="1800" b="0" i="0" u="none" strike="noStrike" kern="1200" baseline="0" dirty="0" err="1">
                          <a:solidFill>
                            <a:schemeClr val="tx1"/>
                          </a:solidFill>
                          <a:latin typeface="FreeSans"/>
                          <a:ea typeface="+mn-ea"/>
                          <a:cs typeface="+mn-cs"/>
                        </a:rPr>
                        <a:t>suunab</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sünnitaja</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turvalisse</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transpordiasendisse</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toetab</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sünnitajat</a:t>
                      </a:r>
                      <a:r>
                        <a:rPr lang="fi-FI" sz="1800" b="0" i="0" u="none" strike="noStrike" kern="1200" baseline="0" dirty="0">
                          <a:solidFill>
                            <a:schemeClr val="tx1"/>
                          </a:solidFill>
                          <a:latin typeface="FreeSans"/>
                          <a:ea typeface="+mn-ea"/>
                          <a:cs typeface="+mn-cs"/>
                        </a:rPr>
                        <a:t> ja </a:t>
                      </a:r>
                      <a:r>
                        <a:rPr lang="fi-FI" sz="1800" b="0" i="0" u="none" strike="noStrike" kern="1200" baseline="0" dirty="0" err="1">
                          <a:solidFill>
                            <a:schemeClr val="tx1"/>
                          </a:solidFill>
                          <a:latin typeface="FreeSans"/>
                          <a:ea typeface="+mn-ea"/>
                          <a:cs typeface="+mn-cs"/>
                        </a:rPr>
                        <a:t>suunab</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hingamisel</a:t>
                      </a:r>
                      <a:r>
                        <a:rPr lang="fi-FI" sz="1800" b="0" i="0" u="none" strike="noStrike" kern="1200" baseline="0" dirty="0">
                          <a:solidFill>
                            <a:schemeClr val="tx1"/>
                          </a:solidFill>
                          <a:latin typeface="FreeSans"/>
                          <a:ea typeface="+mn-ea"/>
                          <a:cs typeface="+mn-cs"/>
                        </a:rPr>
                        <a:t>, on valmis </a:t>
                      </a:r>
                      <a:r>
                        <a:rPr lang="fi-FI" sz="1800" b="0" i="0" u="none" strike="noStrike" kern="1200" baseline="0" dirty="0" err="1">
                          <a:solidFill>
                            <a:schemeClr val="tx1"/>
                          </a:solidFill>
                          <a:latin typeface="FreeSans"/>
                          <a:ea typeface="+mn-ea"/>
                          <a:cs typeface="+mn-cs"/>
                        </a:rPr>
                        <a:t>sündiva</a:t>
                      </a:r>
                      <a:r>
                        <a:rPr lang="fi-FI" sz="1800" b="0" i="0" u="none" strike="noStrike" kern="1200" baseline="0" dirty="0">
                          <a:solidFill>
                            <a:schemeClr val="tx1"/>
                          </a:solidFill>
                          <a:latin typeface="FreeSans"/>
                          <a:ea typeface="+mn-ea"/>
                          <a:cs typeface="+mn-cs"/>
                        </a:rPr>
                        <a:t> </a:t>
                      </a:r>
                      <a:r>
                        <a:rPr lang="fi-FI" sz="1800" b="0" i="0" u="none" strike="noStrike" kern="1200" baseline="0" dirty="0" err="1">
                          <a:solidFill>
                            <a:schemeClr val="tx1"/>
                          </a:solidFill>
                          <a:latin typeface="FreeSans"/>
                          <a:ea typeface="+mn-ea"/>
                          <a:cs typeface="+mn-cs"/>
                        </a:rPr>
                        <a:t>lapse</a:t>
                      </a:r>
                      <a:endParaRPr lang="fi-FI" sz="1800" b="0" i="0" u="none" strike="noStrike" kern="1200" baseline="0" dirty="0">
                        <a:solidFill>
                          <a:schemeClr val="tx1"/>
                        </a:solidFill>
                        <a:latin typeface="FreeSans"/>
                        <a:ea typeface="+mn-ea"/>
                        <a:cs typeface="+mn-cs"/>
                      </a:endParaRPr>
                    </a:p>
                    <a:p>
                      <a:pPr marL="0" algn="l" defTabSz="914400" rtl="0" eaLnBrk="1" latinLnBrk="0" hangingPunct="1"/>
                      <a:r>
                        <a:rPr lang="et-EE" sz="1800" b="0" i="0" u="none" strike="noStrike" kern="1200" baseline="0" dirty="0">
                          <a:solidFill>
                            <a:schemeClr val="tx1"/>
                          </a:solidFill>
                          <a:latin typeface="FreeSans"/>
                          <a:ea typeface="+mn-ea"/>
                          <a:cs typeface="+mn-cs"/>
                        </a:rPr>
                        <a:t>vastuvõtmise abistamiseks </a:t>
                      </a:r>
                    </a:p>
                  </a:txBody>
                  <a:tcPr/>
                </a:tc>
                <a:extLst>
                  <a:ext uri="{0D108BD9-81ED-4DB2-BD59-A6C34878D82A}">
                    <a16:rowId xmlns:a16="http://schemas.microsoft.com/office/drawing/2014/main" xmlns="" val="3693557310"/>
                  </a:ext>
                </a:extLst>
              </a:tr>
            </a:tbl>
          </a:graphicData>
        </a:graphic>
      </p:graphicFrame>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5141164"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
        <p:nvSpPr>
          <p:cNvPr id="8" name="Pealkiri 1"/>
          <p:cNvSpPr>
            <a:spLocks noGrp="1"/>
          </p:cNvSpPr>
          <p:nvPr>
            <p:ph type="title"/>
          </p:nvPr>
        </p:nvSpPr>
        <p:spPr>
          <a:xfrm>
            <a:off x="1007533" y="341751"/>
            <a:ext cx="9889067" cy="1143000"/>
          </a:xfrm>
        </p:spPr>
        <p:txBody>
          <a:bodyPr/>
          <a:lstStyle/>
          <a:p>
            <a:r>
              <a:rPr lang="et-EE" dirty="0"/>
              <a:t/>
            </a:r>
            <a:br>
              <a:rPr lang="et-EE" dirty="0"/>
            </a:br>
            <a:r>
              <a:rPr lang="et-EE" dirty="0"/>
              <a:t>Kiirabibrigaadi liikmete nõutavad oskused vs </a:t>
            </a:r>
            <a:r>
              <a:rPr lang="et-EE" dirty="0" smtClean="0"/>
              <a:t>kutsestandard</a:t>
            </a:r>
            <a:r>
              <a:rPr lang="it-IT" dirty="0"/>
              <a:t/>
            </a:r>
            <a:br>
              <a:rPr lang="it-IT" dirty="0"/>
            </a:br>
            <a:endParaRPr lang="et-EE" dirty="0"/>
          </a:p>
        </p:txBody>
      </p:sp>
    </p:spTree>
    <p:extLst>
      <p:ext uri="{BB962C8B-B14F-4D97-AF65-F5344CB8AC3E}">
        <p14:creationId xmlns:p14="http://schemas.microsoft.com/office/powerpoint/2010/main" val="879117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p:cNvSpPr>
            <a:spLocks noGrp="1"/>
          </p:cNvSpPr>
          <p:nvPr>
            <p:ph idx="1"/>
          </p:nvPr>
        </p:nvSpPr>
        <p:spPr/>
        <p:txBody>
          <a:bodyPr/>
          <a:lstStyle/>
          <a:p>
            <a:endParaRPr lang="ru-RU" dirty="0"/>
          </a:p>
          <a:p>
            <a:endParaRPr lang="et-EE" dirty="0"/>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5025550"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graphicFrame>
        <p:nvGraphicFramePr>
          <p:cNvPr id="8" name="Tabel 7"/>
          <p:cNvGraphicFramePr>
            <a:graphicFrameLocks noGrp="1"/>
          </p:cNvGraphicFramePr>
          <p:nvPr>
            <p:extLst>
              <p:ext uri="{D42A27DB-BD31-4B8C-83A1-F6EECF244321}">
                <p14:modId xmlns:p14="http://schemas.microsoft.com/office/powerpoint/2010/main" val="2734601535"/>
              </p:ext>
            </p:extLst>
          </p:nvPr>
        </p:nvGraphicFramePr>
        <p:xfrm>
          <a:off x="1008062" y="1950403"/>
          <a:ext cx="9888538" cy="3901440"/>
        </p:xfrm>
        <a:graphic>
          <a:graphicData uri="http://schemas.openxmlformats.org/drawingml/2006/table">
            <a:tbl>
              <a:tblPr firstRow="1" bandRow="1">
                <a:tableStyleId>{5DA37D80-6434-44D0-A028-1B22A696006F}</a:tableStyleId>
              </a:tblPr>
              <a:tblGrid>
                <a:gridCol w="4944269">
                  <a:extLst>
                    <a:ext uri="{9D8B030D-6E8A-4147-A177-3AD203B41FA5}">
                      <a16:colId xmlns:a16="http://schemas.microsoft.com/office/drawing/2014/main" xmlns="" val="2925901687"/>
                    </a:ext>
                  </a:extLst>
                </a:gridCol>
                <a:gridCol w="4944269">
                  <a:extLst>
                    <a:ext uri="{9D8B030D-6E8A-4147-A177-3AD203B41FA5}">
                      <a16:colId xmlns:a16="http://schemas.microsoft.com/office/drawing/2014/main" xmlns="" val="2821381659"/>
                    </a:ext>
                  </a:extLst>
                </a:gridCol>
              </a:tblGrid>
              <a:tr h="359815">
                <a:tc>
                  <a:txBody>
                    <a:bodyPr/>
                    <a:lstStyle/>
                    <a:p>
                      <a:pPr algn="ctr"/>
                      <a:r>
                        <a:rPr lang="et-EE" dirty="0">
                          <a:solidFill>
                            <a:srgbClr val="FF0000"/>
                          </a:solidFill>
                        </a:rPr>
                        <a:t>Kiirabi II liige (õde või EMT)</a:t>
                      </a:r>
                    </a:p>
                  </a:txBody>
                  <a:tcPr/>
                </a:tc>
                <a:tc>
                  <a:txBody>
                    <a:bodyPr/>
                    <a:lstStyle/>
                    <a:p>
                      <a:pPr algn="ctr"/>
                      <a:r>
                        <a:rPr lang="et-EE" dirty="0">
                          <a:solidFill>
                            <a:srgbClr val="FF0000"/>
                          </a:solidFill>
                        </a:rPr>
                        <a:t>EMT Kutsestandard</a:t>
                      </a:r>
                    </a:p>
                  </a:txBody>
                  <a:tcPr/>
                </a:tc>
                <a:extLst>
                  <a:ext uri="{0D108BD9-81ED-4DB2-BD59-A6C34878D82A}">
                    <a16:rowId xmlns:a16="http://schemas.microsoft.com/office/drawing/2014/main" xmlns="" val="2416610470"/>
                  </a:ext>
                </a:extLst>
              </a:tr>
              <a:tr h="426720">
                <a:tc>
                  <a:txBody>
                    <a:bodyPr/>
                    <a:lstStyle/>
                    <a:p>
                      <a:pPr algn="ctr"/>
                      <a:r>
                        <a:rPr lang="et-EE" b="0" dirty="0">
                          <a:solidFill>
                            <a:srgbClr val="0070C0"/>
                          </a:solidFill>
                        </a:rPr>
                        <a:t>Muud oskused:</a:t>
                      </a:r>
                      <a:endParaRPr lang="et-EE" b="0" i="1" dirty="0">
                        <a:solidFill>
                          <a:srgbClr val="0070C0"/>
                        </a:solidFill>
                      </a:endParaRPr>
                    </a:p>
                  </a:txBody>
                  <a:tcPr/>
                </a:tc>
                <a:tc>
                  <a:txBody>
                    <a:bodyPr/>
                    <a:lstStyle/>
                    <a:p>
                      <a:pPr algn="ctr"/>
                      <a:endParaRPr lang="et-EE" b="0" i="1" dirty="0">
                        <a:solidFill>
                          <a:srgbClr val="0070C0"/>
                        </a:solidFill>
                      </a:endParaRPr>
                    </a:p>
                  </a:txBody>
                  <a:tcPr/>
                </a:tc>
                <a:extLst>
                  <a:ext uri="{0D108BD9-81ED-4DB2-BD59-A6C34878D82A}">
                    <a16:rowId xmlns:a16="http://schemas.microsoft.com/office/drawing/2014/main" xmlns="" val="2404491096"/>
                  </a:ext>
                </a:extLst>
              </a:tr>
              <a:tr h="70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0" i="1" dirty="0">
                          <a:solidFill>
                            <a:srgbClr val="0070C0"/>
                          </a:solidFill>
                        </a:rPr>
                        <a:t>Sündmuskoha</a:t>
                      </a:r>
                      <a:r>
                        <a:rPr lang="et-EE" b="0" i="1" baseline="0" dirty="0">
                          <a:solidFill>
                            <a:srgbClr val="0070C0"/>
                          </a:solidFill>
                        </a:rPr>
                        <a:t> ohutuse hindamine</a:t>
                      </a:r>
                    </a:p>
                    <a:p>
                      <a:pPr marL="0" indent="0">
                        <a:buFontTx/>
                        <a:buNone/>
                      </a:pPr>
                      <a:endParaRPr lang="et-EE" b="0" i="1" dirty="0">
                        <a:solidFill>
                          <a:srgbClr val="0070C0"/>
                        </a:solidFill>
                      </a:endParaRPr>
                    </a:p>
                  </a:txBody>
                  <a:tcPr/>
                </a:tc>
                <a:tc>
                  <a:txBody>
                    <a:bodyPr/>
                    <a:lstStyle/>
                    <a:p>
                      <a:pPr marL="0" algn="l" defTabSz="914400" rtl="0" eaLnBrk="1" latinLnBrk="0" hangingPunct="1"/>
                      <a:r>
                        <a:rPr lang="et-EE" sz="1800" b="0" i="0" u="none" strike="noStrike" kern="1200" baseline="0" dirty="0">
                          <a:solidFill>
                            <a:schemeClr val="tx1"/>
                          </a:solidFill>
                          <a:latin typeface="FreeSans"/>
                          <a:ea typeface="+mn-ea"/>
                          <a:cs typeface="+mn-cs"/>
                        </a:rPr>
                        <a:t>oskab hinnata sündmusega või sündmuskohaga seotud ohte, abi osutamiseks vajalikke ressursse</a:t>
                      </a:r>
                    </a:p>
                  </a:txBody>
                  <a:tcPr/>
                </a:tc>
                <a:extLst>
                  <a:ext uri="{0D108BD9-81ED-4DB2-BD59-A6C34878D82A}">
                    <a16:rowId xmlns:a16="http://schemas.microsoft.com/office/drawing/2014/main" xmlns="" val="1366619777"/>
                  </a:ext>
                </a:extLst>
              </a:tr>
              <a:tr h="42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0" i="1" baseline="0" smtClean="0">
                          <a:solidFill>
                            <a:srgbClr val="0070C0"/>
                          </a:solidFill>
                        </a:rPr>
                        <a:t>Töökaitsevahendid</a:t>
                      </a:r>
                      <a:endParaRPr lang="et-EE" b="0" i="1" dirty="0">
                        <a:solidFill>
                          <a:srgbClr val="0070C0"/>
                        </a:solidFill>
                      </a:endParaRPr>
                    </a:p>
                  </a:txBody>
                  <a:tcPr/>
                </a:tc>
                <a:tc>
                  <a:txBody>
                    <a:bodyPr/>
                    <a:lstStyle/>
                    <a:p>
                      <a:pPr marL="0" algn="l" defTabSz="914400" rtl="0" eaLnBrk="1" latinLnBrk="0" hangingPunct="1"/>
                      <a:r>
                        <a:rPr lang="fi-FI" sz="1800" b="0" i="0" u="none" strike="noStrike" kern="1200" baseline="0" dirty="0" smtClean="0">
                          <a:solidFill>
                            <a:schemeClr val="tx1"/>
                          </a:solidFill>
                          <a:latin typeface="FreeSans"/>
                          <a:ea typeface="+mn-ea"/>
                          <a:cs typeface="+mn-cs"/>
                        </a:rPr>
                        <a:t>A- ja antiseptika, bioloogiliste ja nakkusohtlike jäätmete käitlemine</a:t>
                      </a:r>
                      <a:endParaRPr lang="et-EE" sz="1800" b="0" i="0" u="none" strike="noStrike" kern="1200" baseline="0" dirty="0">
                        <a:solidFill>
                          <a:schemeClr val="tx1"/>
                        </a:solidFill>
                        <a:latin typeface="FreeSans"/>
                        <a:ea typeface="+mn-ea"/>
                        <a:cs typeface="+mn-cs"/>
                      </a:endParaRPr>
                    </a:p>
                  </a:txBody>
                  <a:tcPr/>
                </a:tc>
                <a:extLst>
                  <a:ext uri="{0D108BD9-81ED-4DB2-BD59-A6C34878D82A}">
                    <a16:rowId xmlns:a16="http://schemas.microsoft.com/office/drawing/2014/main" xmlns="" val="2278254250"/>
                  </a:ext>
                </a:extLst>
              </a:tr>
              <a:tr h="426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0" i="1" baseline="0" dirty="0" smtClean="0">
                          <a:solidFill>
                            <a:srgbClr val="0070C0"/>
                          </a:solidFill>
                        </a:rPr>
                        <a:t>Dokumentatsioon</a:t>
                      </a:r>
                      <a:endParaRPr lang="et-EE" b="0" i="1" dirty="0">
                        <a:solidFill>
                          <a:srgbClr val="0070C0"/>
                        </a:solidFill>
                      </a:endParaRPr>
                    </a:p>
                  </a:txBody>
                  <a:tcPr/>
                </a:tc>
                <a:tc>
                  <a:txBody>
                    <a:bodyPr/>
                    <a:lstStyle/>
                    <a:p>
                      <a:pPr marL="0" algn="l" defTabSz="914400" rtl="0" eaLnBrk="1" latinLnBrk="0" hangingPunct="1"/>
                      <a:r>
                        <a:rPr lang="et-EE" sz="1800" i="0" dirty="0" smtClean="0">
                          <a:solidFill>
                            <a:srgbClr val="000000"/>
                          </a:solidFill>
                          <a:effectLst/>
                          <a:latin typeface="FreeSans"/>
                        </a:rPr>
                        <a:t>kasutab oma töös arvutit tasemel AO 1-3 ja vajadusel abistab teisi kaastöötajaid dokumentatsiooni täitmisel</a:t>
                      </a:r>
                      <a:endParaRPr lang="et-EE" sz="1800" b="0" i="0" u="none" strike="noStrike" kern="1200" baseline="0" dirty="0">
                        <a:solidFill>
                          <a:schemeClr val="tx1"/>
                        </a:solidFill>
                        <a:latin typeface="FreeSans"/>
                        <a:ea typeface="+mn-ea"/>
                        <a:cs typeface="+mn-cs"/>
                      </a:endParaRPr>
                    </a:p>
                  </a:txBody>
                  <a:tcPr/>
                </a:tc>
                <a:extLst>
                  <a:ext uri="{0D108BD9-81ED-4DB2-BD59-A6C34878D82A}">
                    <a16:rowId xmlns:a16="http://schemas.microsoft.com/office/drawing/2014/main" xmlns="" val="20309063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0" i="1" dirty="0">
                          <a:solidFill>
                            <a:srgbClr val="0070C0"/>
                          </a:solidFill>
                        </a:rPr>
                        <a:t>Sidevahendite kasutamine</a:t>
                      </a:r>
                    </a:p>
                    <a:p>
                      <a:endParaRPr lang="et-EE" dirty="0">
                        <a:solidFill>
                          <a:srgbClr val="FF0000"/>
                        </a:solidFill>
                      </a:endParaRPr>
                    </a:p>
                  </a:txBody>
                  <a:tcPr/>
                </a:tc>
                <a:tc>
                  <a:txBody>
                    <a:bodyPr/>
                    <a:lstStyle/>
                    <a:p>
                      <a:pPr marL="0" algn="l" defTabSz="914400" rtl="0" eaLnBrk="1" latinLnBrk="0" hangingPunct="1"/>
                      <a:r>
                        <a:rPr lang="et-EE" sz="1800" b="0" i="0" u="none" strike="noStrike" kern="1200" baseline="0" dirty="0">
                          <a:solidFill>
                            <a:schemeClr val="tx1"/>
                          </a:solidFill>
                          <a:latin typeface="FreeSans"/>
                          <a:ea typeface="+mn-ea"/>
                          <a:cs typeface="+mn-cs"/>
                        </a:rPr>
                        <a:t>kasutab informatsiooni edastamise erinevaid kanaleid, tuleb toime kriisiolukordades</a:t>
                      </a:r>
                    </a:p>
                  </a:txBody>
                  <a:tcPr/>
                </a:tc>
                <a:extLst>
                  <a:ext uri="{0D108BD9-81ED-4DB2-BD59-A6C34878D82A}">
                    <a16:rowId xmlns:a16="http://schemas.microsoft.com/office/drawing/2014/main" xmlns="" val="4064373713"/>
                  </a:ext>
                </a:extLst>
              </a:tr>
            </a:tbl>
          </a:graphicData>
        </a:graphic>
      </p:graphicFrame>
      <p:sp>
        <p:nvSpPr>
          <p:cNvPr id="9" name="Pealkiri 1"/>
          <p:cNvSpPr>
            <a:spLocks noGrp="1"/>
          </p:cNvSpPr>
          <p:nvPr>
            <p:ph type="title"/>
          </p:nvPr>
        </p:nvSpPr>
        <p:spPr/>
        <p:txBody>
          <a:bodyPr/>
          <a:lstStyle/>
          <a:p>
            <a:r>
              <a:rPr lang="et-EE" dirty="0"/>
              <a:t>Kiirabibrigaadi liikmete nõutavad oskused vs </a:t>
            </a:r>
            <a:r>
              <a:rPr lang="et-EE" dirty="0" smtClean="0"/>
              <a:t>kutsestandard</a:t>
            </a:r>
            <a:endParaRPr lang="et-EE" dirty="0"/>
          </a:p>
        </p:txBody>
      </p:sp>
    </p:spTree>
    <p:extLst>
      <p:ext uri="{BB962C8B-B14F-4D97-AF65-F5344CB8AC3E}">
        <p14:creationId xmlns:p14="http://schemas.microsoft.com/office/powerpoint/2010/main" val="92961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Lisaks</a:t>
            </a:r>
          </a:p>
        </p:txBody>
      </p:sp>
      <p:sp>
        <p:nvSpPr>
          <p:cNvPr id="3" name="Sisu kohatäide 2"/>
          <p:cNvSpPr>
            <a:spLocks noGrp="1"/>
          </p:cNvSpPr>
          <p:nvPr>
            <p:ph idx="1"/>
          </p:nvPr>
        </p:nvSpPr>
        <p:spPr>
          <a:xfrm>
            <a:off x="841278" y="2007879"/>
            <a:ext cx="6375843" cy="3201430"/>
          </a:xfrm>
        </p:spPr>
        <p:txBody>
          <a:bodyPr/>
          <a:lstStyle/>
          <a:p>
            <a:r>
              <a:rPr lang="et-EE" sz="2000" dirty="0"/>
              <a:t>Tervishoiu ja sotsiaalhoolekandesüsteem ning </a:t>
            </a:r>
            <a:r>
              <a:rPr lang="et-EE" sz="2000" dirty="0" smtClean="0"/>
              <a:t>seadusandlus</a:t>
            </a:r>
          </a:p>
          <a:p>
            <a:r>
              <a:rPr lang="et-EE" sz="2000" dirty="0"/>
              <a:t>E</a:t>
            </a:r>
            <a:r>
              <a:rPr lang="et-EE" sz="2000" dirty="0" smtClean="0"/>
              <a:t>rakorralises </a:t>
            </a:r>
            <a:r>
              <a:rPr lang="et-EE" sz="2000" dirty="0"/>
              <a:t>meditsiinis kasutatavad programmid </a:t>
            </a:r>
            <a:endParaRPr lang="et-EE" sz="2000" dirty="0" smtClean="0"/>
          </a:p>
          <a:p>
            <a:r>
              <a:rPr lang="et-EE" sz="2000" dirty="0"/>
              <a:t>E</a:t>
            </a:r>
            <a:r>
              <a:rPr lang="et-EE" sz="2000" dirty="0" smtClean="0"/>
              <a:t>rakorralist </a:t>
            </a:r>
            <a:r>
              <a:rPr lang="et-EE" sz="2000" dirty="0"/>
              <a:t>meditsiini reguleerivad </a:t>
            </a:r>
            <a:r>
              <a:rPr lang="et-EE" sz="2000" dirty="0" smtClean="0"/>
              <a:t>õigusaktid</a:t>
            </a:r>
          </a:p>
          <a:p>
            <a:r>
              <a:rPr lang="et-EE" sz="2000" dirty="0"/>
              <a:t>CBRN-tüüpi juhtumitel </a:t>
            </a:r>
            <a:r>
              <a:rPr lang="et-EE" sz="2000" dirty="0" smtClean="0"/>
              <a:t>tegutsemine </a:t>
            </a:r>
            <a:r>
              <a:rPr lang="et-EE" sz="2000" dirty="0"/>
              <a:t>vastavalt asutuses kehtestatud käitumistaktikale ja </a:t>
            </a:r>
            <a:r>
              <a:rPr lang="et-EE" sz="2000" dirty="0" smtClean="0"/>
              <a:t>korrale</a:t>
            </a:r>
          </a:p>
          <a:p>
            <a:r>
              <a:rPr lang="et-EE" sz="2000" dirty="0" smtClean="0"/>
              <a:t>Suurõnnetustel </a:t>
            </a:r>
            <a:r>
              <a:rPr lang="et-EE" sz="2000" dirty="0"/>
              <a:t>käitumise metoodika, sh </a:t>
            </a:r>
            <a:r>
              <a:rPr lang="et-EE" sz="2000" dirty="0" err="1"/>
              <a:t>triaaz</a:t>
            </a:r>
            <a:r>
              <a:rPr lang="et-EE" sz="2000" dirty="0"/>
              <a:t> ja CBRN </a:t>
            </a:r>
            <a:r>
              <a:rPr lang="et-EE" sz="2000" dirty="0" smtClean="0"/>
              <a:t>taktika</a:t>
            </a:r>
          </a:p>
          <a:p>
            <a:r>
              <a:rPr lang="et-EE" sz="2000" dirty="0" smtClean="0"/>
              <a:t>Kutse-eetikat järgimine</a:t>
            </a:r>
            <a:r>
              <a:rPr lang="et-EE" sz="2000" dirty="0"/>
              <a:t/>
            </a:r>
            <a:br>
              <a:rPr lang="et-EE" sz="2000" dirty="0"/>
            </a:br>
            <a:r>
              <a:rPr lang="et-EE" sz="2000" dirty="0"/>
              <a:t/>
            </a:r>
            <a:br>
              <a:rPr lang="et-EE" sz="2000" dirty="0"/>
            </a:br>
            <a:r>
              <a:rPr lang="et-EE" sz="2000" dirty="0"/>
              <a:t/>
            </a:r>
            <a:br>
              <a:rPr lang="et-EE" sz="2000" dirty="0"/>
            </a:br>
            <a:endParaRPr lang="et-EE" sz="2000" dirty="0"/>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6" y="6453188"/>
            <a:ext cx="5036061"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pic>
        <p:nvPicPr>
          <p:cNvPr id="6" name="Picture 5"/>
          <p:cNvPicPr>
            <a:picLocks noChangeAspect="1"/>
          </p:cNvPicPr>
          <p:nvPr/>
        </p:nvPicPr>
        <p:blipFill>
          <a:blip r:embed="rId2"/>
          <a:stretch>
            <a:fillRect/>
          </a:stretch>
        </p:blipFill>
        <p:spPr>
          <a:xfrm>
            <a:off x="7143230" y="1927390"/>
            <a:ext cx="4529004" cy="259541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Tree>
    <p:extLst>
      <p:ext uri="{BB962C8B-B14F-4D97-AF65-F5344CB8AC3E}">
        <p14:creationId xmlns:p14="http://schemas.microsoft.com/office/powerpoint/2010/main" val="3027869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Kümme kõige alahinnatumat ametit (USA)</a:t>
            </a:r>
          </a:p>
        </p:txBody>
      </p:sp>
      <p:sp>
        <p:nvSpPr>
          <p:cNvPr id="3" name="Sisu kohatäide 2"/>
          <p:cNvSpPr>
            <a:spLocks noGrp="1"/>
          </p:cNvSpPr>
          <p:nvPr>
            <p:ph idx="1"/>
          </p:nvPr>
        </p:nvSpPr>
        <p:spPr>
          <a:xfrm>
            <a:off x="1007533" y="1668682"/>
            <a:ext cx="10657417" cy="4425950"/>
          </a:xfrm>
        </p:spPr>
        <p:txBody>
          <a:bodyPr/>
          <a:lstStyle/>
          <a:p>
            <a:pPr marL="0" indent="0">
              <a:buNone/>
            </a:pPr>
            <a:r>
              <a:rPr lang="et-EE" sz="1600" dirty="0" err="1">
                <a:hlinkClick r:id="rId3"/>
              </a:rPr>
              <a:t>CareerCast</a:t>
            </a:r>
            <a:r>
              <a:rPr lang="et-EE" sz="1600" dirty="0"/>
              <a:t> reastas maailma kõige alahinnatumad ametid ehk et tööd, mida ei peeta justkui miskikski, kuigi tegelikult on tegemist lugupeetud ja heade elukutsetega, kus potentsiaali lisanduvate töökohtade näol on palju.</a:t>
            </a:r>
          </a:p>
          <a:p>
            <a:pPr marL="0" indent="0">
              <a:buNone/>
            </a:pPr>
            <a:r>
              <a:rPr lang="et-EE" sz="1600" b="1" dirty="0"/>
              <a:t>Andmed põhinevad USA näitajatel</a:t>
            </a:r>
          </a:p>
          <a:p>
            <a:pPr marL="0" indent="0">
              <a:buNone/>
            </a:pPr>
            <a:r>
              <a:rPr lang="et-EE" sz="1600" dirty="0"/>
              <a:t>1.      süsteemianalüütik – aastapalk 79 680 dollarit, töökohtade juurdekasv 22 protsenti</a:t>
            </a:r>
          </a:p>
          <a:p>
            <a:pPr marL="0" indent="0">
              <a:buNone/>
            </a:pPr>
            <a:r>
              <a:rPr lang="et-EE" sz="1600" dirty="0"/>
              <a:t>2.      loomaarst – aastapalk 84 460 dollarit, töökohtade juurdekasv 36 protsenti</a:t>
            </a:r>
          </a:p>
          <a:p>
            <a:pPr marL="0" indent="0">
              <a:buNone/>
            </a:pPr>
            <a:r>
              <a:rPr lang="et-EE" sz="1600" dirty="0"/>
              <a:t>3.      bioloog – aastapalk 72 700 dollarit, töökohtade juurdekasv 31 protsenti</a:t>
            </a:r>
          </a:p>
          <a:p>
            <a:pPr marL="0" indent="0">
              <a:buNone/>
            </a:pPr>
            <a:r>
              <a:rPr lang="et-EE" sz="1600" dirty="0"/>
              <a:t>4.      turuanalüütik – aastapalk 60 300, töökohti lisandub 41 protsenti</a:t>
            </a:r>
          </a:p>
          <a:p>
            <a:pPr marL="0" indent="0">
              <a:buNone/>
            </a:pPr>
            <a:r>
              <a:rPr lang="et-EE" sz="1600" dirty="0"/>
              <a:t>5.      raamatupidaja – aastapalk 63 550 dollarit, töökohtade juurdekasv 16 protsenti</a:t>
            </a:r>
          </a:p>
          <a:p>
            <a:pPr marL="0" indent="0">
              <a:buNone/>
            </a:pPr>
            <a:r>
              <a:rPr lang="et-EE" sz="1600" dirty="0"/>
              <a:t>6.      </a:t>
            </a:r>
            <a:r>
              <a:rPr lang="et-EE" sz="1600" b="1" dirty="0">
                <a:solidFill>
                  <a:srgbClr val="FF0000"/>
                </a:solidFill>
              </a:rPr>
              <a:t>erakorralise meditsiini tehnik – aastapalk 31 020 dollarit, töökohtade juurdekasv 31 protsenti</a:t>
            </a:r>
          </a:p>
          <a:p>
            <a:pPr marL="0" indent="0">
              <a:buNone/>
            </a:pPr>
            <a:r>
              <a:rPr lang="et-EE" sz="1600" dirty="0"/>
              <a:t>7.      õigusala assistent – aastapalk 46 990 dollarit, töökohtade juurdekasv 18 protsenti</a:t>
            </a:r>
          </a:p>
          <a:p>
            <a:pPr marL="0" indent="0">
              <a:buNone/>
            </a:pPr>
            <a:r>
              <a:rPr lang="et-EE" sz="1600" dirty="0"/>
              <a:t>8.      ehitusinsener – aastapalk 79 340 dollarit, töökohti lisandub 19 protsenti</a:t>
            </a:r>
          </a:p>
          <a:p>
            <a:pPr marL="0" indent="0">
              <a:buNone/>
            </a:pPr>
            <a:r>
              <a:rPr lang="et-EE" sz="1600" dirty="0"/>
              <a:t>9.      koolidirektor – aastapalk 87 760 dollarit, töökohti lisandub 10 protsenti</a:t>
            </a:r>
          </a:p>
          <a:p>
            <a:pPr marL="0" indent="0">
              <a:buNone/>
            </a:pPr>
            <a:r>
              <a:rPr lang="et-EE" sz="1600" dirty="0"/>
              <a:t>10.  torumees – aastapalk 49 140 dollarit, töökohti lisandub 26 protsenti</a:t>
            </a:r>
          </a:p>
          <a:p>
            <a:pPr marL="0" indent="0">
              <a:buNone/>
            </a:pPr>
            <a:r>
              <a:rPr lang="et-EE" sz="1600" dirty="0"/>
              <a:t>18.September 2013</a:t>
            </a:r>
          </a:p>
          <a:p>
            <a:pPr marL="0" indent="0">
              <a:buNone/>
            </a:pPr>
            <a:endParaRPr lang="et-EE" sz="1400" dirty="0"/>
          </a:p>
          <a:p>
            <a:pPr marL="0" indent="0" algn="r">
              <a:buNone/>
            </a:pPr>
            <a:r>
              <a:rPr lang="et-EE" sz="1400" dirty="0"/>
              <a:t>http://majandus24.postimees.ee</a:t>
            </a:r>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6" y="6453188"/>
            <a:ext cx="5057081" cy="567722"/>
          </a:xfrm>
        </p:spPr>
        <p:txBody>
          <a:bodyPr/>
          <a:lstStyle/>
          <a:p>
            <a:r>
              <a:rPr lang="fi-FI"/>
              <a:t>Kas erakorralise meditsiini tehnik vastab kutsestandartidele?</a:t>
            </a:r>
            <a:endParaRPr lang="et-EE"/>
          </a:p>
        </p:txBody>
      </p:sp>
      <p:pic>
        <p:nvPicPr>
          <p:cNvPr id="6" name="Pilt 5"/>
          <p:cNvPicPr>
            <a:picLocks noChangeAspect="1"/>
          </p:cNvPicPr>
          <p:nvPr/>
        </p:nvPicPr>
        <p:blipFill>
          <a:blip r:embed="rId4"/>
          <a:stretch>
            <a:fillRect/>
          </a:stretch>
        </p:blipFill>
        <p:spPr>
          <a:xfrm>
            <a:off x="3260612" y="5502889"/>
            <a:ext cx="5140142" cy="771021"/>
          </a:xfrm>
          <a:prstGeom prst="rect">
            <a:avLst/>
          </a:prstGeom>
        </p:spPr>
      </p:pic>
      <p:pic>
        <p:nvPicPr>
          <p:cNvPr id="7" name="Pilt 6"/>
          <p:cNvPicPr>
            <a:picLocks noChangeAspect="1"/>
          </p:cNvPicPr>
          <p:nvPr/>
        </p:nvPicPr>
        <p:blipFill>
          <a:blip r:embed="rId5"/>
          <a:stretch>
            <a:fillRect/>
          </a:stretch>
        </p:blipFill>
        <p:spPr>
          <a:xfrm>
            <a:off x="9396248" y="2345724"/>
            <a:ext cx="2142577" cy="1591628"/>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2533104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Minu, kui kiirabi õendusjuhi unistus</a:t>
            </a:r>
            <a:endParaRPr lang="et-EE" dirty="0"/>
          </a:p>
        </p:txBody>
      </p:sp>
      <p:sp>
        <p:nvSpPr>
          <p:cNvPr id="4" name="Date Placeholder 3"/>
          <p:cNvSpPr>
            <a:spLocks noGrp="1"/>
          </p:cNvSpPr>
          <p:nvPr>
            <p:ph type="dt" sz="half" idx="10"/>
          </p:nvPr>
        </p:nvSpPr>
        <p:spPr/>
        <p:txBody>
          <a:bodyPr/>
          <a:lstStyle/>
          <a:p>
            <a:r>
              <a:rPr lang="ru-RU" smtClean="0"/>
              <a:t>03.11.2016</a:t>
            </a:r>
            <a:endParaRPr lang="et-EE"/>
          </a:p>
        </p:txBody>
      </p:sp>
      <p:sp>
        <p:nvSpPr>
          <p:cNvPr id="5" name="Footer Placeholder 4"/>
          <p:cNvSpPr>
            <a:spLocks noGrp="1"/>
          </p:cNvSpPr>
          <p:nvPr>
            <p:ph type="ftr" sz="quarter" idx="11"/>
          </p:nvPr>
        </p:nvSpPr>
        <p:spPr>
          <a:xfrm>
            <a:off x="3119966" y="6453188"/>
            <a:ext cx="5100397" cy="298594"/>
          </a:xfrm>
        </p:spPr>
        <p:txBody>
          <a:bodyPr/>
          <a:lstStyle/>
          <a:p>
            <a:r>
              <a:rPr lang="fi-FI" dirty="0" smtClean="0"/>
              <a:t>Kas erakorralise meditsiini tehnik vastab kutsestandartidele?</a:t>
            </a:r>
            <a:endParaRPr lang="et-EE" dirty="0"/>
          </a:p>
        </p:txBody>
      </p:sp>
      <p:pic>
        <p:nvPicPr>
          <p:cNvPr id="7" name="Picture 6"/>
          <p:cNvPicPr>
            <a:picLocks noChangeAspect="1"/>
          </p:cNvPicPr>
          <p:nvPr/>
        </p:nvPicPr>
        <p:blipFill rotWithShape="1">
          <a:blip r:embed="rId2"/>
          <a:srcRect b="9167"/>
          <a:stretch/>
        </p:blipFill>
        <p:spPr>
          <a:xfrm>
            <a:off x="1187353" y="1478973"/>
            <a:ext cx="4286250" cy="2768600"/>
          </a:xfrm>
          <a:prstGeom prst="rect">
            <a:avLst/>
          </a:prstGeom>
          <a:ln>
            <a:noFill/>
          </a:ln>
          <a:effectLst>
            <a:softEdge rad="317500"/>
          </a:effectLst>
        </p:spPr>
      </p:pic>
      <p:pic>
        <p:nvPicPr>
          <p:cNvPr id="8" name="Picture 7"/>
          <p:cNvPicPr>
            <a:picLocks noChangeAspect="1"/>
          </p:cNvPicPr>
          <p:nvPr/>
        </p:nvPicPr>
        <p:blipFill rotWithShape="1">
          <a:blip r:embed="rId3"/>
          <a:srcRect l="7721" t="36294" r="7785" b="20504"/>
          <a:stretch/>
        </p:blipFill>
        <p:spPr>
          <a:xfrm>
            <a:off x="1306175" y="4334020"/>
            <a:ext cx="4645891" cy="1579418"/>
          </a:xfrm>
          <a:prstGeom prst="rect">
            <a:avLst/>
          </a:prstGeom>
          <a:ln>
            <a:noFill/>
          </a:ln>
          <a:effectLst>
            <a:softEdge rad="127000"/>
          </a:effectLst>
        </p:spPr>
      </p:pic>
      <p:sp>
        <p:nvSpPr>
          <p:cNvPr id="9" name="Sisu kohatäide 2"/>
          <p:cNvSpPr txBox="1">
            <a:spLocks/>
          </p:cNvSpPr>
          <p:nvPr/>
        </p:nvSpPr>
        <p:spPr bwMode="auto">
          <a:xfrm>
            <a:off x="5599304" y="1838181"/>
            <a:ext cx="5171594" cy="1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003399"/>
              </a:buClr>
              <a:buChar char="–"/>
              <a:defRPr sz="2800">
                <a:solidFill>
                  <a:schemeClr val="tx1"/>
                </a:solidFill>
                <a:latin typeface="+mn-lt"/>
              </a:defRPr>
            </a:lvl2pPr>
            <a:lvl3pPr marL="1143000" indent="-228600" algn="l" rtl="0" eaLnBrk="1" fontAlgn="base" hangingPunct="1">
              <a:spcBef>
                <a:spcPct val="20000"/>
              </a:spcBef>
              <a:spcAft>
                <a:spcPct val="0"/>
              </a:spcAft>
              <a:buClr>
                <a:srgbClr val="003399"/>
              </a:buClr>
              <a:buChar char="•"/>
              <a:defRPr sz="2400">
                <a:solidFill>
                  <a:schemeClr val="tx1"/>
                </a:solidFill>
                <a:latin typeface="+mn-lt"/>
              </a:defRPr>
            </a:lvl3pPr>
            <a:lvl4pPr marL="1600200" indent="-228600" algn="l" rtl="0" eaLnBrk="1" fontAlgn="base" hangingPunct="1">
              <a:spcBef>
                <a:spcPct val="20000"/>
              </a:spcBef>
              <a:spcAft>
                <a:spcPct val="0"/>
              </a:spcAft>
              <a:buClr>
                <a:srgbClr val="003399"/>
              </a:buClr>
              <a:buChar char="–"/>
              <a:defRPr sz="2000">
                <a:solidFill>
                  <a:schemeClr val="tx1"/>
                </a:solidFill>
                <a:latin typeface="+mn-lt"/>
              </a:defRPr>
            </a:lvl4pPr>
            <a:lvl5pPr marL="2057400" indent="-228600" algn="l" rtl="0" eaLnBrk="1" fontAlgn="base" hangingPunct="1">
              <a:spcBef>
                <a:spcPct val="20000"/>
              </a:spcBef>
              <a:spcAft>
                <a:spcPct val="0"/>
              </a:spcAft>
              <a:buClr>
                <a:srgbClr val="003399"/>
              </a:buClr>
              <a:buChar char="»"/>
              <a:defRPr sz="2000">
                <a:solidFill>
                  <a:schemeClr val="tx1"/>
                </a:solidFill>
                <a:latin typeface="+mn-lt"/>
              </a:defRPr>
            </a:lvl5pPr>
            <a:lvl6pPr marL="2514600" indent="-228600" algn="l" rtl="0" eaLnBrk="1" fontAlgn="base" hangingPunct="1">
              <a:spcBef>
                <a:spcPct val="20000"/>
              </a:spcBef>
              <a:spcAft>
                <a:spcPct val="0"/>
              </a:spcAft>
              <a:buClr>
                <a:srgbClr val="003399"/>
              </a:buClr>
              <a:buChar char="»"/>
              <a:defRPr sz="2000">
                <a:solidFill>
                  <a:schemeClr val="tx1"/>
                </a:solidFill>
                <a:latin typeface="+mn-lt"/>
              </a:defRPr>
            </a:lvl6pPr>
            <a:lvl7pPr marL="2971800" indent="-228600" algn="l" rtl="0" eaLnBrk="1" fontAlgn="base" hangingPunct="1">
              <a:spcBef>
                <a:spcPct val="20000"/>
              </a:spcBef>
              <a:spcAft>
                <a:spcPct val="0"/>
              </a:spcAft>
              <a:buClr>
                <a:srgbClr val="003399"/>
              </a:buClr>
              <a:buChar char="»"/>
              <a:defRPr sz="2000">
                <a:solidFill>
                  <a:schemeClr val="tx1"/>
                </a:solidFill>
                <a:latin typeface="+mn-lt"/>
              </a:defRPr>
            </a:lvl7pPr>
            <a:lvl8pPr marL="3429000" indent="-228600" algn="l" rtl="0" eaLnBrk="1" fontAlgn="base" hangingPunct="1">
              <a:spcBef>
                <a:spcPct val="20000"/>
              </a:spcBef>
              <a:spcAft>
                <a:spcPct val="0"/>
              </a:spcAft>
              <a:buClr>
                <a:srgbClr val="003399"/>
              </a:buClr>
              <a:buChar char="»"/>
              <a:defRPr sz="2000">
                <a:solidFill>
                  <a:schemeClr val="tx1"/>
                </a:solidFill>
                <a:latin typeface="+mn-lt"/>
              </a:defRPr>
            </a:lvl8pPr>
            <a:lvl9pPr marL="3886200" indent="-228600" algn="l" rtl="0" eaLnBrk="1" fontAlgn="base" hangingPunct="1">
              <a:spcBef>
                <a:spcPct val="20000"/>
              </a:spcBef>
              <a:spcAft>
                <a:spcPct val="0"/>
              </a:spcAft>
              <a:buClr>
                <a:srgbClr val="003399"/>
              </a:buClr>
              <a:buChar char="»"/>
              <a:defRPr sz="2000">
                <a:solidFill>
                  <a:schemeClr val="tx1"/>
                </a:solidFill>
                <a:latin typeface="+mn-lt"/>
              </a:defRPr>
            </a:lvl9pPr>
          </a:lstStyle>
          <a:p>
            <a:pPr marL="0" indent="0" algn="just">
              <a:buNone/>
            </a:pPr>
            <a:r>
              <a:rPr lang="et-EE" sz="1800" kern="0" dirty="0" smtClean="0"/>
              <a:t>50% - Intensiivõenduse õed-spetsialistid </a:t>
            </a:r>
          </a:p>
          <a:p>
            <a:pPr marL="0" indent="0" algn="just">
              <a:buNone/>
            </a:pPr>
            <a:r>
              <a:rPr lang="et-EE" sz="1800" kern="0" dirty="0" smtClean="0"/>
              <a:t>50% - Erakorralise meditsiini tehnikud</a:t>
            </a:r>
          </a:p>
          <a:p>
            <a:pPr marL="0" indent="0" algn="just">
              <a:buNone/>
            </a:pPr>
            <a:r>
              <a:rPr lang="et-EE" sz="1800" kern="0" dirty="0" smtClean="0"/>
              <a:t>+ roteerumise võimalused I-II brigaadiliige</a:t>
            </a:r>
          </a:p>
          <a:p>
            <a:pPr marL="0" indent="0" algn="just">
              <a:buNone/>
            </a:pPr>
            <a:r>
              <a:rPr lang="et-EE" sz="1800" kern="0" dirty="0" smtClean="0"/>
              <a:t>+ roteerumise võimalused II-II brigaadiliige</a:t>
            </a:r>
          </a:p>
          <a:p>
            <a:pPr marL="0" indent="0" algn="just">
              <a:buNone/>
            </a:pPr>
            <a:r>
              <a:rPr lang="et-EE" sz="1800" kern="0" dirty="0" smtClean="0"/>
              <a:t>+ raha kokkuhoid</a:t>
            </a:r>
          </a:p>
          <a:p>
            <a:pPr marL="0" indent="0" algn="just">
              <a:buNone/>
            </a:pPr>
            <a:r>
              <a:rPr lang="et-EE" sz="1800" kern="0" dirty="0" smtClean="0"/>
              <a:t>+ kitsa suunitlusega spetsialistid</a:t>
            </a:r>
            <a:endParaRPr lang="et-EE" sz="1800" kern="0" dirty="0"/>
          </a:p>
        </p:txBody>
      </p:sp>
      <p:pic>
        <p:nvPicPr>
          <p:cNvPr id="11" name="Content Placeholder 10"/>
          <p:cNvPicPr>
            <a:picLocks noGrp="1" noChangeAspect="1"/>
          </p:cNvPicPr>
          <p:nvPr>
            <p:ph idx="1"/>
          </p:nvPr>
        </p:nvPicPr>
        <p:blipFill>
          <a:blip r:embed="rId4"/>
          <a:stretch>
            <a:fillRect/>
          </a:stretch>
        </p:blipFill>
        <p:spPr>
          <a:xfrm>
            <a:off x="5952066" y="4334020"/>
            <a:ext cx="4488079" cy="1496026"/>
          </a:xfrm>
          <a:prstGeom prst="rect">
            <a:avLst/>
          </a:prstGeom>
          <a:ln>
            <a:noFill/>
          </a:ln>
          <a:effectLst>
            <a:outerShdw blurRad="292100" dist="139700" dir="2700000" algn="tl" rotWithShape="0">
              <a:srgbClr val="333333">
                <a:alpha val="65000"/>
              </a:srgbClr>
            </a:outerShdw>
            <a:softEdge rad="63500"/>
          </a:effectLst>
        </p:spPr>
      </p:pic>
    </p:spTree>
    <p:extLst>
      <p:ext uri="{BB962C8B-B14F-4D97-AF65-F5344CB8AC3E}">
        <p14:creationId xmlns:p14="http://schemas.microsoft.com/office/powerpoint/2010/main" val="67761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p:cNvSpPr>
            <a:spLocks noGrp="1"/>
          </p:cNvSpPr>
          <p:nvPr>
            <p:ph idx="1"/>
          </p:nvPr>
        </p:nvSpPr>
        <p:spPr/>
        <p:txBody>
          <a:bodyPr/>
          <a:lstStyle/>
          <a:p>
            <a:pPr marL="0" indent="0" algn="just">
              <a:buNone/>
            </a:pPr>
            <a:r>
              <a:rPr lang="et-EE" sz="2800" dirty="0"/>
              <a:t>„Kiirabitöö on äärmiselt nõudlik, see ei saa olla juhuslik valik, valdkonna korrastamisega loodetakse muuhulgas tõsta otsustamise teadlikkust kiirabiga liitumisel, luua selge arenguperspektiiv ja vähendada personali voolavust“ </a:t>
            </a:r>
          </a:p>
          <a:p>
            <a:pPr marL="0" indent="0" algn="r">
              <a:buNone/>
            </a:pPr>
            <a:r>
              <a:rPr lang="et-EE" sz="1800" dirty="0"/>
              <a:t>Terviseameti peadirektori asetäitja Üllar Kaljumäe.</a:t>
            </a:r>
            <a:r>
              <a:rPr lang="fi-FI" sz="1800" b="1" dirty="0"/>
              <a:t> </a:t>
            </a:r>
            <a:endParaRPr lang="et-EE" sz="1800" b="1" dirty="0"/>
          </a:p>
          <a:p>
            <a:pPr marL="0" indent="0" algn="r">
              <a:buNone/>
            </a:pPr>
            <a:endParaRPr lang="et-EE" sz="1800" dirty="0"/>
          </a:p>
          <a:p>
            <a:pPr marL="0" indent="0" algn="r">
              <a:buNone/>
            </a:pPr>
            <a:r>
              <a:rPr lang="et-EE" sz="1800" dirty="0"/>
              <a:t>„</a:t>
            </a:r>
            <a:r>
              <a:rPr lang="fi-FI" sz="1800" dirty="0" err="1"/>
              <a:t>Parameedikute</a:t>
            </a:r>
            <a:r>
              <a:rPr lang="fi-FI" sz="1800" dirty="0"/>
              <a:t> </a:t>
            </a:r>
            <a:r>
              <a:rPr lang="fi-FI" sz="1800" dirty="0" err="1"/>
              <a:t>liit</a:t>
            </a:r>
            <a:r>
              <a:rPr lang="fi-FI" sz="1800" dirty="0"/>
              <a:t>: </a:t>
            </a:r>
            <a:r>
              <a:rPr lang="fi-FI" sz="1800" dirty="0" err="1"/>
              <a:t>kiirabis</a:t>
            </a:r>
            <a:r>
              <a:rPr lang="fi-FI" sz="1800" dirty="0"/>
              <a:t> </a:t>
            </a:r>
            <a:r>
              <a:rPr lang="fi-FI" sz="1800" dirty="0" err="1"/>
              <a:t>valitseb</a:t>
            </a:r>
            <a:r>
              <a:rPr lang="fi-FI" sz="1800" dirty="0"/>
              <a:t> </a:t>
            </a:r>
            <a:r>
              <a:rPr lang="fi-FI" sz="1800" dirty="0" err="1"/>
              <a:t>segadus</a:t>
            </a:r>
            <a:r>
              <a:rPr lang="et-EE" sz="1800" dirty="0"/>
              <a:t>“</a:t>
            </a:r>
          </a:p>
          <a:p>
            <a:pPr marL="0" indent="0" algn="r">
              <a:buNone/>
            </a:pPr>
            <a:r>
              <a:rPr lang="et-EE" sz="1800" dirty="0"/>
              <a:t>11. september 2015 </a:t>
            </a:r>
          </a:p>
          <a:p>
            <a:pPr marL="0" indent="0" algn="r">
              <a:buNone/>
            </a:pPr>
            <a:r>
              <a:rPr lang="et-EE" sz="1800" dirty="0"/>
              <a:t>Postimees/Tervis</a:t>
            </a:r>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5099000" cy="298486"/>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grpSp>
        <p:nvGrpSpPr>
          <p:cNvPr id="8" name="Group 7"/>
          <p:cNvGrpSpPr/>
          <p:nvPr/>
        </p:nvGrpSpPr>
        <p:grpSpPr>
          <a:xfrm>
            <a:off x="1007533" y="3597708"/>
            <a:ext cx="5484860" cy="2112434"/>
            <a:chOff x="1007533" y="3468399"/>
            <a:chExt cx="5484860" cy="2112434"/>
          </a:xfrm>
        </p:grpSpPr>
        <p:pic>
          <p:nvPicPr>
            <p:cNvPr id="6" name="Picture 5"/>
            <p:cNvPicPr>
              <a:picLocks noChangeAspect="1"/>
            </p:cNvPicPr>
            <p:nvPr/>
          </p:nvPicPr>
          <p:blipFill>
            <a:blip r:embed="rId2"/>
            <a:stretch>
              <a:fillRect/>
            </a:stretch>
          </p:blipFill>
          <p:spPr>
            <a:xfrm>
              <a:off x="1007533" y="3468399"/>
              <a:ext cx="2112434" cy="2112434"/>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988733" y="3584358"/>
              <a:ext cx="3503660" cy="1970809"/>
            </a:xfrm>
            <a:prstGeom prst="rect">
              <a:avLst/>
            </a:prstGeom>
          </p:spPr>
        </p:pic>
      </p:grpSp>
    </p:spTree>
    <p:extLst>
      <p:ext uri="{BB962C8B-B14F-4D97-AF65-F5344CB8AC3E}">
        <p14:creationId xmlns:p14="http://schemas.microsoft.com/office/powerpoint/2010/main" val="2771212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Erakorralise meditsiini tehnik Eestis</a:t>
            </a:r>
          </a:p>
        </p:txBody>
      </p:sp>
      <p:sp>
        <p:nvSpPr>
          <p:cNvPr id="3" name="Sisu kohatäide 2"/>
          <p:cNvSpPr>
            <a:spLocks noGrp="1"/>
          </p:cNvSpPr>
          <p:nvPr>
            <p:ph idx="1"/>
          </p:nvPr>
        </p:nvSpPr>
        <p:spPr/>
        <p:txBody>
          <a:bodyPr/>
          <a:lstStyle/>
          <a:p>
            <a:pPr algn="just"/>
            <a:r>
              <a:rPr lang="et-EE" sz="2000" dirty="0"/>
              <a:t>Tartus on rakenduskõrghariduses populaarsemad valikud füsioteraapia ja õendus, </a:t>
            </a:r>
            <a:r>
              <a:rPr lang="et-EE" sz="2000" dirty="0">
                <a:solidFill>
                  <a:srgbClr val="FF0000"/>
                </a:solidFill>
              </a:rPr>
              <a:t>kutseõppes erakorraline meditsiin.</a:t>
            </a:r>
          </a:p>
          <a:p>
            <a:pPr algn="just"/>
            <a:r>
              <a:rPr lang="et-EE" sz="2000" dirty="0"/>
              <a:t>Tallinna tervishoiu kõrgkoolis on tänavu </a:t>
            </a:r>
            <a:r>
              <a:rPr lang="et-EE" sz="2000" dirty="0">
                <a:solidFill>
                  <a:srgbClr val="FF0000"/>
                </a:solidFill>
              </a:rPr>
              <a:t>enim soovijaid erakorralise meditsiini tehniku,</a:t>
            </a:r>
            <a:r>
              <a:rPr lang="et-EE" sz="2000" dirty="0"/>
              <a:t> tegevus­terapeudi ja õe erialale.</a:t>
            </a:r>
          </a:p>
          <a:p>
            <a:pPr algn="just"/>
            <a:r>
              <a:rPr lang="et-EE" sz="2000" dirty="0">
                <a:solidFill>
                  <a:srgbClr val="FF0000"/>
                </a:solidFill>
              </a:rPr>
              <a:t>Kutseõppes oli kõige populaarsem erakorralise meditsiini tehniku eriala </a:t>
            </a:r>
            <a:r>
              <a:rPr lang="et-EE" sz="2000" dirty="0"/>
              <a:t>– neli avaldust ühele riigieelarvelisele kohale.</a:t>
            </a:r>
          </a:p>
          <a:p>
            <a:pPr algn="just"/>
            <a:r>
              <a:rPr lang="fi-FI" sz="2000" dirty="0" err="1">
                <a:solidFill>
                  <a:srgbClr val="FF0000"/>
                </a:solidFill>
              </a:rPr>
              <a:t>Kutseõppes</a:t>
            </a:r>
            <a:r>
              <a:rPr lang="fi-FI" sz="2000" dirty="0">
                <a:solidFill>
                  <a:srgbClr val="FF0000"/>
                </a:solidFill>
              </a:rPr>
              <a:t> on </a:t>
            </a:r>
            <a:r>
              <a:rPr lang="fi-FI" sz="2000" dirty="0" err="1">
                <a:solidFill>
                  <a:srgbClr val="FF0000"/>
                </a:solidFill>
              </a:rPr>
              <a:t>meeste</a:t>
            </a:r>
            <a:r>
              <a:rPr lang="fi-FI" sz="2000" dirty="0">
                <a:solidFill>
                  <a:srgbClr val="FF0000"/>
                </a:solidFill>
              </a:rPr>
              <a:t> </a:t>
            </a:r>
            <a:r>
              <a:rPr lang="fi-FI" sz="2000" dirty="0" err="1">
                <a:solidFill>
                  <a:srgbClr val="FF0000"/>
                </a:solidFill>
              </a:rPr>
              <a:t>avalduste</a:t>
            </a:r>
            <a:r>
              <a:rPr lang="fi-FI" sz="2000" dirty="0">
                <a:solidFill>
                  <a:srgbClr val="FF0000"/>
                </a:solidFill>
              </a:rPr>
              <a:t> osa </a:t>
            </a:r>
            <a:r>
              <a:rPr lang="fi-FI" sz="2000" dirty="0" err="1">
                <a:solidFill>
                  <a:srgbClr val="FF0000"/>
                </a:solidFill>
              </a:rPr>
              <a:t>suurim</a:t>
            </a:r>
            <a:r>
              <a:rPr lang="fi-FI" sz="2000" dirty="0">
                <a:solidFill>
                  <a:srgbClr val="FF0000"/>
                </a:solidFill>
              </a:rPr>
              <a:t> </a:t>
            </a:r>
            <a:r>
              <a:rPr lang="fi-FI" sz="2000" dirty="0" err="1">
                <a:solidFill>
                  <a:srgbClr val="FF0000"/>
                </a:solidFill>
              </a:rPr>
              <a:t>erakorralise</a:t>
            </a:r>
            <a:r>
              <a:rPr lang="fi-FI" sz="2000" dirty="0">
                <a:solidFill>
                  <a:srgbClr val="FF0000"/>
                </a:solidFill>
              </a:rPr>
              <a:t> </a:t>
            </a:r>
            <a:r>
              <a:rPr lang="fi-FI" sz="2000" dirty="0" err="1">
                <a:solidFill>
                  <a:srgbClr val="FF0000"/>
                </a:solidFill>
              </a:rPr>
              <a:t>meditsiini</a:t>
            </a:r>
            <a:r>
              <a:rPr lang="fi-FI" sz="2000" dirty="0">
                <a:solidFill>
                  <a:srgbClr val="FF0000"/>
                </a:solidFill>
              </a:rPr>
              <a:t> </a:t>
            </a:r>
            <a:r>
              <a:rPr lang="fi-FI" sz="2000" dirty="0" err="1">
                <a:solidFill>
                  <a:srgbClr val="FF0000"/>
                </a:solidFill>
              </a:rPr>
              <a:t>tehniku</a:t>
            </a:r>
            <a:r>
              <a:rPr lang="fi-FI" sz="2000" dirty="0">
                <a:solidFill>
                  <a:srgbClr val="FF0000"/>
                </a:solidFill>
              </a:rPr>
              <a:t> </a:t>
            </a:r>
            <a:r>
              <a:rPr lang="fi-FI" sz="2000" dirty="0" err="1">
                <a:solidFill>
                  <a:srgbClr val="FF0000"/>
                </a:solidFill>
              </a:rPr>
              <a:t>õppekavale</a:t>
            </a:r>
            <a:r>
              <a:rPr lang="et-EE" sz="2000" dirty="0">
                <a:solidFill>
                  <a:srgbClr val="FF0000"/>
                </a:solidFill>
              </a:rPr>
              <a:t>.</a:t>
            </a:r>
            <a:r>
              <a:rPr lang="fi-FI" sz="2000" dirty="0">
                <a:solidFill>
                  <a:srgbClr val="FF0000"/>
                </a:solidFill>
              </a:rPr>
              <a:t> </a:t>
            </a:r>
            <a:endParaRPr lang="et-EE" sz="2000" dirty="0">
              <a:solidFill>
                <a:srgbClr val="FF0000"/>
              </a:solidFill>
            </a:endParaRPr>
          </a:p>
          <a:p>
            <a:endParaRPr lang="et-EE" sz="2400" dirty="0"/>
          </a:p>
          <a:p>
            <a:pPr marL="0" indent="0" algn="r">
              <a:buNone/>
            </a:pPr>
            <a:r>
              <a:rPr lang="et-EE" sz="1600" i="1" dirty="0"/>
              <a:t>Õpetajate Leht, 17.08.2012</a:t>
            </a:r>
            <a:endParaRPr lang="et-EE" sz="1600" dirty="0"/>
          </a:p>
        </p:txBody>
      </p:sp>
      <p:sp>
        <p:nvSpPr>
          <p:cNvPr id="4" name="Kuupäeva kohatäide 3"/>
          <p:cNvSpPr>
            <a:spLocks noGrp="1"/>
          </p:cNvSpPr>
          <p:nvPr>
            <p:ph type="dt" sz="half" idx="10"/>
          </p:nvPr>
        </p:nvSpPr>
        <p:spPr/>
        <p:txBody>
          <a:bodyPr/>
          <a:lstStyle/>
          <a:p>
            <a:r>
              <a:rPr lang="ru-RU"/>
              <a:t>03.11.2016</a:t>
            </a:r>
            <a:endParaRPr lang="et-EE"/>
          </a:p>
        </p:txBody>
      </p:sp>
      <p:sp>
        <p:nvSpPr>
          <p:cNvPr id="5" name="Jaluse kohatäide 4"/>
          <p:cNvSpPr>
            <a:spLocks noGrp="1"/>
          </p:cNvSpPr>
          <p:nvPr>
            <p:ph type="ftr" sz="quarter" idx="11"/>
          </p:nvPr>
        </p:nvSpPr>
        <p:spPr>
          <a:xfrm>
            <a:off x="3119967" y="6453188"/>
            <a:ext cx="5004530" cy="56772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pic>
        <p:nvPicPr>
          <p:cNvPr id="6" name="Picture 5"/>
          <p:cNvPicPr>
            <a:picLocks noChangeAspect="1"/>
          </p:cNvPicPr>
          <p:nvPr/>
        </p:nvPicPr>
        <p:blipFill>
          <a:blip r:embed="rId3"/>
          <a:stretch>
            <a:fillRect/>
          </a:stretch>
        </p:blipFill>
        <p:spPr>
          <a:xfrm>
            <a:off x="1446934" y="4189924"/>
            <a:ext cx="6246957" cy="187042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Tree>
    <p:extLst>
      <p:ext uri="{BB962C8B-B14F-4D97-AF65-F5344CB8AC3E}">
        <p14:creationId xmlns:p14="http://schemas.microsoft.com/office/powerpoint/2010/main" val="1658838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a:t>Erakorralise meditsiini tehnik </a:t>
            </a:r>
            <a:r>
              <a:rPr lang="et-EE" sz="3200" dirty="0"/>
              <a:t>(igamehe arvamus)</a:t>
            </a:r>
          </a:p>
        </p:txBody>
      </p:sp>
      <p:pic>
        <p:nvPicPr>
          <p:cNvPr id="6" name="Pilt 5"/>
          <p:cNvPicPr>
            <a:picLocks noChangeAspect="1"/>
          </p:cNvPicPr>
          <p:nvPr/>
        </p:nvPicPr>
        <p:blipFill>
          <a:blip r:embed="rId3"/>
          <a:stretch>
            <a:fillRect/>
          </a:stretch>
        </p:blipFill>
        <p:spPr>
          <a:xfrm>
            <a:off x="9456399" y="1700213"/>
            <a:ext cx="2437042" cy="1831263"/>
          </a:xfrm>
          <a:prstGeom prst="rect">
            <a:avLst/>
          </a:prstGeom>
        </p:spPr>
      </p:pic>
      <p:sp>
        <p:nvSpPr>
          <p:cNvPr id="3" name="Sisu kohatäide 2"/>
          <p:cNvSpPr>
            <a:spLocks noGrp="1"/>
          </p:cNvSpPr>
          <p:nvPr>
            <p:ph idx="1"/>
          </p:nvPr>
        </p:nvSpPr>
        <p:spPr>
          <a:xfrm>
            <a:off x="1007533" y="1455664"/>
            <a:ext cx="8651473" cy="4406297"/>
          </a:xfrm>
        </p:spPr>
        <p:txBody>
          <a:bodyPr>
            <a:noAutofit/>
          </a:bodyPr>
          <a:lstStyle/>
          <a:p>
            <a:pPr marL="0" indent="0" algn="just">
              <a:buNone/>
            </a:pPr>
            <a:r>
              <a:rPr lang="et-EE" sz="2000" dirty="0">
                <a:effectLst>
                  <a:outerShdw blurRad="38100" dist="38100" dir="2700000" algn="tl">
                    <a:srgbClr val="000000">
                      <a:alpha val="43137"/>
                    </a:srgbClr>
                  </a:outerShdw>
                </a:effectLst>
              </a:rPr>
              <a:t>Küsimus: </a:t>
            </a:r>
          </a:p>
          <a:p>
            <a:pPr marL="0" indent="0" algn="just">
              <a:buNone/>
            </a:pPr>
            <a:r>
              <a:rPr lang="et-EE" sz="2000" i="1" dirty="0">
                <a:effectLst/>
              </a:rPr>
              <a:t>„</a:t>
            </a:r>
            <a:r>
              <a:rPr lang="fi-FI" sz="2000" i="1" dirty="0">
                <a:effectLst/>
              </a:rPr>
              <a:t>Tere,</a:t>
            </a:r>
            <a:r>
              <a:rPr lang="et-EE" sz="2000" i="1" dirty="0">
                <a:effectLst/>
              </a:rPr>
              <a:t> </a:t>
            </a:r>
          </a:p>
          <a:p>
            <a:pPr marL="0" indent="0" algn="just">
              <a:buNone/>
            </a:pPr>
            <a:r>
              <a:rPr lang="fi-FI" sz="2000" i="1" dirty="0">
                <a:effectLst/>
              </a:rPr>
              <a:t>Kas on </a:t>
            </a:r>
            <a:r>
              <a:rPr lang="fi-FI" sz="2000" i="1" dirty="0" err="1">
                <a:effectLst/>
              </a:rPr>
              <a:t>keegi</a:t>
            </a:r>
            <a:r>
              <a:rPr lang="fi-FI" sz="2000" i="1" dirty="0">
                <a:effectLst/>
              </a:rPr>
              <a:t> </a:t>
            </a:r>
            <a:r>
              <a:rPr lang="fi-FI" sz="2000" i="1" dirty="0" err="1">
                <a:effectLst/>
              </a:rPr>
              <a:t>selle</a:t>
            </a:r>
            <a:r>
              <a:rPr lang="fi-FI" sz="2000" i="1" dirty="0">
                <a:effectLst/>
              </a:rPr>
              <a:t> </a:t>
            </a:r>
            <a:r>
              <a:rPr lang="fi-FI" sz="2000" i="1" dirty="0" err="1">
                <a:effectLst/>
              </a:rPr>
              <a:t>kutse</a:t>
            </a:r>
            <a:r>
              <a:rPr lang="fi-FI" sz="2000" i="1" dirty="0">
                <a:effectLst/>
              </a:rPr>
              <a:t> </a:t>
            </a:r>
            <a:r>
              <a:rPr lang="et-EE" sz="2000" i="1" dirty="0">
                <a:effectLst/>
              </a:rPr>
              <a:t>…</a:t>
            </a:r>
            <a:r>
              <a:rPr lang="fi-FI" sz="2000" i="1" dirty="0" err="1">
                <a:effectLst/>
              </a:rPr>
              <a:t>Tervishoiu</a:t>
            </a:r>
            <a:r>
              <a:rPr lang="fi-FI" sz="2000" i="1" dirty="0">
                <a:effectLst/>
              </a:rPr>
              <a:t> </a:t>
            </a:r>
            <a:r>
              <a:rPr lang="fi-FI" sz="2000" i="1" dirty="0" err="1">
                <a:effectLst/>
              </a:rPr>
              <a:t>Kõrgkoolis</a:t>
            </a:r>
            <a:r>
              <a:rPr lang="fi-FI" sz="2000" i="1" dirty="0">
                <a:effectLst/>
              </a:rPr>
              <a:t> </a:t>
            </a:r>
            <a:r>
              <a:rPr lang="fi-FI" sz="2000" i="1" dirty="0" err="1">
                <a:effectLst/>
              </a:rPr>
              <a:t>omistanud</a:t>
            </a:r>
            <a:r>
              <a:rPr lang="fi-FI" sz="2000" i="1" dirty="0">
                <a:effectLst/>
              </a:rPr>
              <a:t> ja </a:t>
            </a:r>
            <a:r>
              <a:rPr lang="fi-FI" sz="2000" i="1" dirty="0" err="1">
                <a:effectLst/>
              </a:rPr>
              <a:t>tahaks</a:t>
            </a:r>
            <a:r>
              <a:rPr lang="fi-FI" sz="2000" i="1" dirty="0">
                <a:effectLst/>
              </a:rPr>
              <a:t> </a:t>
            </a:r>
            <a:r>
              <a:rPr lang="fi-FI" sz="2000" i="1" dirty="0" err="1">
                <a:effectLst/>
              </a:rPr>
              <a:t>mulle</a:t>
            </a:r>
            <a:r>
              <a:rPr lang="fi-FI" sz="2000" i="1" dirty="0">
                <a:effectLst/>
              </a:rPr>
              <a:t> </a:t>
            </a:r>
            <a:r>
              <a:rPr lang="fi-FI" sz="2000" i="1" dirty="0" err="1">
                <a:effectLst/>
              </a:rPr>
              <a:t>sellest</a:t>
            </a:r>
            <a:r>
              <a:rPr lang="et-EE" sz="2000" i="1" dirty="0">
                <a:effectLst/>
              </a:rPr>
              <a:t> </a:t>
            </a:r>
            <a:r>
              <a:rPr lang="fi-FI" sz="2000" i="1" dirty="0" err="1">
                <a:effectLst/>
              </a:rPr>
              <a:t>natuke</a:t>
            </a:r>
            <a:r>
              <a:rPr lang="fi-FI" sz="2000" i="1" dirty="0">
                <a:effectLst/>
              </a:rPr>
              <a:t> </a:t>
            </a:r>
            <a:r>
              <a:rPr lang="fi-FI" sz="2000" i="1" dirty="0" err="1">
                <a:effectLst/>
              </a:rPr>
              <a:t>lähemalt</a:t>
            </a:r>
            <a:r>
              <a:rPr lang="fi-FI" sz="2000" i="1" dirty="0">
                <a:effectLst/>
              </a:rPr>
              <a:t> </a:t>
            </a:r>
            <a:r>
              <a:rPr lang="fi-FI" sz="2000" i="1" dirty="0" err="1">
                <a:effectLst/>
              </a:rPr>
              <a:t>rääkida</a:t>
            </a:r>
            <a:r>
              <a:rPr lang="fi-FI" sz="2000" i="1" dirty="0">
                <a:effectLst/>
              </a:rPr>
              <a:t> (: ?</a:t>
            </a:r>
            <a:r>
              <a:rPr lang="et-EE" sz="2000" i="1" dirty="0">
                <a:effectLst/>
              </a:rPr>
              <a:t> </a:t>
            </a:r>
            <a:r>
              <a:rPr lang="fi-FI" sz="2000" i="1" dirty="0" err="1">
                <a:effectLst/>
              </a:rPr>
              <a:t>Aitäh</a:t>
            </a:r>
            <a:r>
              <a:rPr lang="fi-FI" sz="2000" i="1" dirty="0">
                <a:effectLst/>
              </a:rPr>
              <a:t> </a:t>
            </a:r>
            <a:r>
              <a:rPr lang="fi-FI" sz="2000" i="1" dirty="0" err="1">
                <a:effectLst/>
              </a:rPr>
              <a:t>juba</a:t>
            </a:r>
            <a:r>
              <a:rPr lang="fi-FI" sz="2000" i="1" dirty="0">
                <a:effectLst/>
              </a:rPr>
              <a:t> ette !!</a:t>
            </a:r>
            <a:r>
              <a:rPr lang="et-EE" sz="2000" i="1" dirty="0"/>
              <a:t>“</a:t>
            </a:r>
            <a:endParaRPr lang="et-EE" sz="2000" i="1" dirty="0">
              <a:effectLst/>
            </a:endParaRPr>
          </a:p>
          <a:p>
            <a:pPr marL="0" indent="0" algn="just">
              <a:buNone/>
            </a:pPr>
            <a:endParaRPr lang="ru-RU" sz="2000" dirty="0">
              <a:effectLst>
                <a:outerShdw blurRad="38100" dist="38100" dir="2700000" algn="tl">
                  <a:srgbClr val="000000">
                    <a:alpha val="43137"/>
                  </a:srgbClr>
                </a:outerShdw>
              </a:effectLst>
            </a:endParaRPr>
          </a:p>
          <a:p>
            <a:pPr marL="0" indent="0" algn="just">
              <a:buNone/>
            </a:pPr>
            <a:r>
              <a:rPr lang="et-EE" sz="2000" dirty="0">
                <a:effectLst>
                  <a:outerShdw blurRad="38100" dist="38100" dir="2700000" algn="tl">
                    <a:srgbClr val="000000">
                      <a:alpha val="43137"/>
                    </a:srgbClr>
                  </a:outerShdw>
                </a:effectLst>
              </a:rPr>
              <a:t>Vastus:</a:t>
            </a:r>
          </a:p>
          <a:p>
            <a:pPr marL="0" indent="0" algn="just">
              <a:buNone/>
            </a:pPr>
            <a:r>
              <a:rPr lang="et-EE" sz="2000" i="1" dirty="0">
                <a:effectLst/>
              </a:rPr>
              <a:t>„Sinust saab sisuliselt kiirabiautojuht selle "ametiga". Meditsiinilist haridust aastaga ei omanda. Saad kutsetunnistuse, millega meditsiinis pole eriti midagi peale hakata, sest sul ei ole vastavaid teadmisi. Kiirabis saad töötada võib-olla õe abina - annad plaastreid ja sidemeid õele sisuliselt...</a:t>
            </a:r>
          </a:p>
          <a:p>
            <a:pPr marL="0" indent="0" algn="just">
              <a:buNone/>
            </a:pPr>
            <a:r>
              <a:rPr lang="et-EE" sz="2000" i="1" dirty="0">
                <a:effectLst/>
              </a:rPr>
              <a:t>…sa näed päevast päeva joodikuid, narkomaane, asotsiaale, puutud kokku fekaaliga, verega. Näed surma. See on vaimselt väga raske“</a:t>
            </a:r>
          </a:p>
          <a:p>
            <a:pPr marL="0" indent="0">
              <a:buNone/>
            </a:pPr>
            <a:endParaRPr lang="et-EE" sz="1800" i="1" dirty="0"/>
          </a:p>
          <a:p>
            <a:pPr marL="0" indent="0" algn="r">
              <a:buNone/>
            </a:pPr>
            <a:r>
              <a:rPr lang="et-EE" sz="1800" i="1" dirty="0"/>
              <a:t>http://naistekas.delfi.ee/foorum</a:t>
            </a:r>
          </a:p>
        </p:txBody>
      </p:sp>
      <p:sp>
        <p:nvSpPr>
          <p:cNvPr id="4" name="Kuupäeva kohatäide 3"/>
          <p:cNvSpPr>
            <a:spLocks noGrp="1"/>
          </p:cNvSpPr>
          <p:nvPr>
            <p:ph type="dt" sz="half" idx="10"/>
          </p:nvPr>
        </p:nvSpPr>
        <p:spPr/>
        <p:txBody>
          <a:bodyPr/>
          <a:lstStyle/>
          <a:p>
            <a:r>
              <a:rPr lang="ru-RU" dirty="0"/>
              <a:t>03.11.2016</a:t>
            </a:r>
            <a:endParaRPr lang="et-EE" dirty="0"/>
          </a:p>
        </p:txBody>
      </p:sp>
      <p:sp>
        <p:nvSpPr>
          <p:cNvPr id="5" name="Jaluse kohatäide 4"/>
          <p:cNvSpPr>
            <a:spLocks noGrp="1"/>
          </p:cNvSpPr>
          <p:nvPr>
            <p:ph type="ftr" sz="quarter" idx="11"/>
          </p:nvPr>
        </p:nvSpPr>
        <p:spPr>
          <a:xfrm>
            <a:off x="3119967" y="6453188"/>
            <a:ext cx="4973000"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pic>
        <p:nvPicPr>
          <p:cNvPr id="7" name="Pilt 6"/>
          <p:cNvPicPr>
            <a:picLocks noChangeAspect="1"/>
          </p:cNvPicPr>
          <p:nvPr/>
        </p:nvPicPr>
        <p:blipFill>
          <a:blip r:embed="rId4"/>
          <a:stretch>
            <a:fillRect/>
          </a:stretch>
        </p:blipFill>
        <p:spPr>
          <a:xfrm>
            <a:off x="9750316" y="3818375"/>
            <a:ext cx="2143125" cy="2143125"/>
          </a:xfrm>
          <a:prstGeom prst="rect">
            <a:avLst/>
          </a:prstGeom>
        </p:spPr>
      </p:pic>
    </p:spTree>
    <p:extLst>
      <p:ext uri="{BB962C8B-B14F-4D97-AF65-F5344CB8AC3E}">
        <p14:creationId xmlns:p14="http://schemas.microsoft.com/office/powerpoint/2010/main" val="1399784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838200" y="317991"/>
            <a:ext cx="10515600" cy="1325563"/>
          </a:xfrm>
        </p:spPr>
        <p:txBody>
          <a:bodyPr/>
          <a:lstStyle/>
          <a:p>
            <a:r>
              <a:rPr lang="et-EE" dirty="0"/>
              <a:t>Erakorralise meditsiini tehnik</a:t>
            </a:r>
          </a:p>
        </p:txBody>
      </p:sp>
      <p:sp>
        <p:nvSpPr>
          <p:cNvPr id="3" name="Sisu kohatäide 2"/>
          <p:cNvSpPr>
            <a:spLocks noGrp="1"/>
          </p:cNvSpPr>
          <p:nvPr>
            <p:ph idx="1"/>
          </p:nvPr>
        </p:nvSpPr>
        <p:spPr>
          <a:xfrm>
            <a:off x="838200" y="2577153"/>
            <a:ext cx="7979979" cy="3535952"/>
          </a:xfrm>
        </p:spPr>
        <p:txBody>
          <a:bodyPr>
            <a:normAutofit/>
          </a:bodyPr>
          <a:lstStyle/>
          <a:p>
            <a:pPr marL="0" indent="0" algn="just">
              <a:buNone/>
            </a:pPr>
            <a:r>
              <a:rPr lang="et-EE" sz="2000" dirty="0"/>
              <a:t>Erakorralise meditsiini tehnik on spetsialist, kes osutab hädasolijatele esmast erakorralist meditsiiniabi − hindab patsiendi seisundit, vajaminevaid ressursse ja olukorda sündmuskohal ning alustab õnnetusse sattunu või haigestunu aitamisega. </a:t>
            </a:r>
          </a:p>
          <a:p>
            <a:pPr marL="0" indent="0" algn="just">
              <a:buNone/>
            </a:pPr>
            <a:r>
              <a:rPr lang="et-EE" sz="2000" dirty="0"/>
              <a:t>Erakorralise meditsiini tehnikul peavad olema tervishoiualased teadmised ning oskus kasutada meditsiini ning päästetehnikat.</a:t>
            </a:r>
          </a:p>
          <a:p>
            <a:pPr marL="0" indent="0" algn="just">
              <a:buNone/>
            </a:pPr>
            <a:endParaRPr lang="et-EE" sz="2000" dirty="0"/>
          </a:p>
          <a:p>
            <a:pPr marL="0" indent="0" algn="just">
              <a:buNone/>
            </a:pPr>
            <a:endParaRPr lang="et-EE" sz="2000" dirty="0"/>
          </a:p>
          <a:p>
            <a:pPr marL="0" indent="0" algn="r">
              <a:buNone/>
            </a:pPr>
            <a:r>
              <a:rPr lang="et-EE" sz="1800" i="1" dirty="0"/>
              <a:t>http://www.nooruse.ee</a:t>
            </a:r>
          </a:p>
        </p:txBody>
      </p:sp>
      <p:pic>
        <p:nvPicPr>
          <p:cNvPr id="8" name="Pilt 7"/>
          <p:cNvPicPr>
            <a:picLocks noChangeAspect="1"/>
          </p:cNvPicPr>
          <p:nvPr/>
        </p:nvPicPr>
        <p:blipFill>
          <a:blip r:embed="rId2"/>
          <a:stretch>
            <a:fillRect/>
          </a:stretch>
        </p:blipFill>
        <p:spPr>
          <a:xfrm>
            <a:off x="8818179" y="450758"/>
            <a:ext cx="1609445" cy="640493"/>
          </a:xfrm>
          <a:prstGeom prst="rect">
            <a:avLst/>
          </a:prstGeom>
        </p:spPr>
      </p:pic>
      <p:sp>
        <p:nvSpPr>
          <p:cNvPr id="11" name="Kuupäeva kohatäide 10"/>
          <p:cNvSpPr>
            <a:spLocks noGrp="1"/>
          </p:cNvSpPr>
          <p:nvPr>
            <p:ph type="dt" sz="half" idx="10"/>
          </p:nvPr>
        </p:nvSpPr>
        <p:spPr/>
        <p:txBody>
          <a:bodyPr/>
          <a:lstStyle/>
          <a:p>
            <a:r>
              <a:rPr lang="ru-RU"/>
              <a:t>03.11.2016</a:t>
            </a:r>
            <a:endParaRPr lang="et-EE"/>
          </a:p>
        </p:txBody>
      </p:sp>
      <p:sp>
        <p:nvSpPr>
          <p:cNvPr id="12" name="Jaluse kohatäide 11"/>
          <p:cNvSpPr>
            <a:spLocks noGrp="1"/>
          </p:cNvSpPr>
          <p:nvPr>
            <p:ph type="ftr" sz="quarter" idx="11"/>
          </p:nvPr>
        </p:nvSpPr>
        <p:spPr>
          <a:xfrm>
            <a:off x="3119967" y="6453188"/>
            <a:ext cx="5698212" cy="315474"/>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pic>
        <p:nvPicPr>
          <p:cNvPr id="13" name="Pilt 12"/>
          <p:cNvPicPr>
            <a:picLocks noChangeAspect="1"/>
          </p:cNvPicPr>
          <p:nvPr/>
        </p:nvPicPr>
        <p:blipFill>
          <a:blip r:embed="rId3">
            <a:clrChange>
              <a:clrFrom>
                <a:srgbClr val="000000"/>
              </a:clrFrom>
              <a:clrTo>
                <a:srgbClr val="000000">
                  <a:alpha val="0"/>
                </a:srgbClr>
              </a:clrTo>
            </a:clrChange>
          </a:blip>
          <a:stretch>
            <a:fillRect/>
          </a:stretch>
        </p:blipFill>
        <p:spPr>
          <a:xfrm>
            <a:off x="9212950" y="2279442"/>
            <a:ext cx="2544275" cy="3532779"/>
          </a:xfrm>
          <a:prstGeom prst="rect">
            <a:avLst/>
          </a:prstGeom>
        </p:spPr>
      </p:pic>
    </p:spTree>
    <p:extLst>
      <p:ext uri="{BB962C8B-B14F-4D97-AF65-F5344CB8AC3E}">
        <p14:creationId xmlns:p14="http://schemas.microsoft.com/office/powerpoint/2010/main" val="497638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Erakorralise meditsiini tehnik</a:t>
            </a:r>
          </a:p>
        </p:txBody>
      </p:sp>
      <p:sp>
        <p:nvSpPr>
          <p:cNvPr id="5" name="Sisu kohatäide 4"/>
          <p:cNvSpPr>
            <a:spLocks noGrp="1"/>
          </p:cNvSpPr>
          <p:nvPr>
            <p:ph idx="1"/>
          </p:nvPr>
        </p:nvSpPr>
        <p:spPr>
          <a:xfrm>
            <a:off x="3998654" y="1912855"/>
            <a:ext cx="7216995" cy="2175669"/>
          </a:xfrm>
          <a:prstGeom prst="rect">
            <a:avLst/>
          </a:prstGeom>
        </p:spPr>
        <p:txBody>
          <a:bodyPr vert="horz" lIns="91440" tIns="45720" rIns="91440" bIns="45720" rtlCol="0">
            <a:noAutofit/>
          </a:bodyPr>
          <a:lstStyle/>
          <a:p>
            <a:pPr marL="0" indent="0" algn="just">
              <a:buNone/>
            </a:pPr>
            <a:r>
              <a:rPr lang="et-EE" sz="2000" dirty="0"/>
              <a:t>Erakorralise meditsiini tehnik on spetsialist, kelle tegevuse eesmärgiks on osutada abi õnnetustes vigastatule ja/või erakorralist meditsiiniabi vajavale patsiendile. </a:t>
            </a:r>
          </a:p>
          <a:p>
            <a:pPr marL="0" indent="0" algn="just">
              <a:buNone/>
            </a:pPr>
            <a:r>
              <a:rPr lang="et-EE" sz="2000" dirty="0"/>
              <a:t>Ta oskab kasutada erakorralises meditsiinis kasutatavat aparatuuri ja varustust, valdab kannatanu transpordi ja liigutamise tehnikaid. </a:t>
            </a:r>
          </a:p>
          <a:p>
            <a:pPr marL="0" indent="0" algn="just">
              <a:buNone/>
            </a:pPr>
            <a:endParaRPr lang="et-EE" sz="1800" dirty="0"/>
          </a:p>
        </p:txBody>
      </p:sp>
      <p:sp>
        <p:nvSpPr>
          <p:cNvPr id="6" name="Kuupäeva kohatäide 5"/>
          <p:cNvSpPr>
            <a:spLocks noGrp="1"/>
          </p:cNvSpPr>
          <p:nvPr>
            <p:ph type="dt" sz="half" idx="10"/>
          </p:nvPr>
        </p:nvSpPr>
        <p:spPr/>
        <p:txBody>
          <a:bodyPr/>
          <a:lstStyle/>
          <a:p>
            <a:r>
              <a:rPr lang="ru-RU"/>
              <a:t>03.11.2016</a:t>
            </a:r>
            <a:endParaRPr lang="et-EE"/>
          </a:p>
        </p:txBody>
      </p:sp>
      <p:sp>
        <p:nvSpPr>
          <p:cNvPr id="7" name="Jaluse kohatäide 6"/>
          <p:cNvSpPr>
            <a:spLocks noGrp="1"/>
          </p:cNvSpPr>
          <p:nvPr>
            <p:ph type="ftr" sz="quarter" idx="11"/>
          </p:nvPr>
        </p:nvSpPr>
        <p:spPr>
          <a:xfrm>
            <a:off x="2862608" y="6414570"/>
            <a:ext cx="5803316"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pic>
        <p:nvPicPr>
          <p:cNvPr id="8" name="Pilt 7"/>
          <p:cNvPicPr>
            <a:picLocks noChangeAspect="1"/>
          </p:cNvPicPr>
          <p:nvPr/>
        </p:nvPicPr>
        <p:blipFill>
          <a:blip r:embed="rId2"/>
          <a:stretch>
            <a:fillRect/>
          </a:stretch>
        </p:blipFill>
        <p:spPr>
          <a:xfrm>
            <a:off x="813401" y="1968883"/>
            <a:ext cx="3185253" cy="2119641"/>
          </a:xfrm>
          <a:prstGeom prst="rect">
            <a:avLst/>
          </a:prstGeom>
          <a:ln>
            <a:noFill/>
          </a:ln>
          <a:effectLst>
            <a:outerShdw blurRad="292100" dist="139700" dir="2700000" algn="tl" rotWithShape="0">
              <a:srgbClr val="333333">
                <a:alpha val="65000"/>
              </a:srgbClr>
            </a:outerShdw>
            <a:softEdge rad="63500"/>
          </a:effectLst>
        </p:spPr>
      </p:pic>
      <p:sp>
        <p:nvSpPr>
          <p:cNvPr id="9" name="Ristkülik 8"/>
          <p:cNvSpPr/>
          <p:nvPr/>
        </p:nvSpPr>
        <p:spPr>
          <a:xfrm>
            <a:off x="711967" y="4144552"/>
            <a:ext cx="1048019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just" eaLnBrk="1" hangingPunct="1">
              <a:spcBef>
                <a:spcPct val="20000"/>
              </a:spcBef>
              <a:buClr>
                <a:srgbClr val="003399"/>
              </a:buClr>
            </a:pPr>
            <a:r>
              <a:rPr lang="et-EE" sz="2000" dirty="0">
                <a:latin typeface="+mn-lt"/>
                <a:cs typeface="+mn-cs"/>
              </a:rPr>
              <a:t>Erakorralise meditsiini tehniku kutseoskuste ja teadmistega ametikohad on kiirabides, päästeteenistuses, turvateenistuses, kaitsejõududes ja haiglate erakorralise meditsiini osakondades. </a:t>
            </a:r>
          </a:p>
          <a:p>
            <a:pPr algn="just" eaLnBrk="1" hangingPunct="1">
              <a:spcBef>
                <a:spcPct val="20000"/>
              </a:spcBef>
              <a:buClr>
                <a:srgbClr val="003399"/>
              </a:buClr>
            </a:pPr>
            <a:r>
              <a:rPr lang="et-EE" sz="2000" dirty="0">
                <a:latin typeface="+mn-lt"/>
                <a:cs typeface="+mn-cs"/>
              </a:rPr>
              <a:t>Lisaks on erakorralise meditsiini tehniku kutset omava isiku oskused ja teadmised rakendatavad ka vetelpäästes, politseiteenistustes, </a:t>
            </a:r>
            <a:r>
              <a:rPr lang="et-EE" sz="2000" dirty="0" err="1">
                <a:latin typeface="+mn-lt"/>
                <a:cs typeface="+mn-cs"/>
              </a:rPr>
              <a:t>kaugsõidulaevadel</a:t>
            </a:r>
            <a:r>
              <a:rPr lang="et-EE" sz="2000" dirty="0">
                <a:latin typeface="+mn-lt"/>
                <a:cs typeface="+mn-cs"/>
              </a:rPr>
              <a:t>.</a:t>
            </a:r>
          </a:p>
        </p:txBody>
      </p:sp>
      <p:sp>
        <p:nvSpPr>
          <p:cNvPr id="10" name="Ristkülik 9"/>
          <p:cNvSpPr/>
          <p:nvPr/>
        </p:nvSpPr>
        <p:spPr>
          <a:xfrm>
            <a:off x="9314663" y="5893351"/>
            <a:ext cx="1877502" cy="369332"/>
          </a:xfrm>
          <a:prstGeom prst="rect">
            <a:avLst/>
          </a:prstGeom>
        </p:spPr>
        <p:txBody>
          <a:bodyPr wrap="none">
            <a:spAutoFit/>
          </a:bodyPr>
          <a:lstStyle/>
          <a:p>
            <a:pPr marL="0" indent="0">
              <a:buNone/>
            </a:pPr>
            <a:r>
              <a:rPr lang="et-EE" i="1" dirty="0"/>
              <a:t>http://www.ttk.ee</a:t>
            </a:r>
          </a:p>
        </p:txBody>
      </p:sp>
      <p:pic>
        <p:nvPicPr>
          <p:cNvPr id="11" name="Pilt 10"/>
          <p:cNvPicPr>
            <a:picLocks noChangeAspect="1"/>
          </p:cNvPicPr>
          <p:nvPr/>
        </p:nvPicPr>
        <p:blipFill>
          <a:blip r:embed="rId3"/>
          <a:stretch>
            <a:fillRect/>
          </a:stretch>
        </p:blipFill>
        <p:spPr>
          <a:xfrm>
            <a:off x="7353590" y="1308566"/>
            <a:ext cx="3838575" cy="590550"/>
          </a:xfrm>
          <a:prstGeom prst="rect">
            <a:avLst/>
          </a:prstGeom>
        </p:spPr>
      </p:pic>
    </p:spTree>
    <p:extLst>
      <p:ext uri="{BB962C8B-B14F-4D97-AF65-F5344CB8AC3E}">
        <p14:creationId xmlns:p14="http://schemas.microsoft.com/office/powerpoint/2010/main" val="2954492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Erakorralise meditsiini tehniku käsiraamat</a:t>
            </a:r>
            <a:br>
              <a:rPr lang="et-EE" dirty="0"/>
            </a:br>
            <a:endParaRPr lang="et-EE" dirty="0"/>
          </a:p>
        </p:txBody>
      </p:sp>
      <p:sp>
        <p:nvSpPr>
          <p:cNvPr id="3" name="Sisu kohatäide 2"/>
          <p:cNvSpPr>
            <a:spLocks noGrp="1"/>
          </p:cNvSpPr>
          <p:nvPr>
            <p:ph idx="1"/>
          </p:nvPr>
        </p:nvSpPr>
        <p:spPr>
          <a:xfrm>
            <a:off x="3848987" y="1700212"/>
            <a:ext cx="7912090" cy="3954353"/>
          </a:xfrm>
        </p:spPr>
        <p:txBody>
          <a:bodyPr>
            <a:normAutofit/>
          </a:bodyPr>
          <a:lstStyle/>
          <a:p>
            <a:pPr marL="0" indent="0">
              <a:buNone/>
            </a:pPr>
            <a:r>
              <a:rPr lang="et-EE" sz="2400" dirty="0">
                <a:effectLst>
                  <a:outerShdw blurRad="38100" dist="38100" dir="2700000" algn="tl">
                    <a:srgbClr val="000000">
                      <a:alpha val="43137"/>
                    </a:srgbClr>
                  </a:outerShdw>
                </a:effectLst>
              </a:rPr>
              <a:t>ERAKORRALISE MEDITSIINI TEHNIKU EETIKAKOODEKS</a:t>
            </a:r>
          </a:p>
          <a:p>
            <a:pPr marL="0" indent="0" algn="just">
              <a:buNone/>
            </a:pPr>
            <a:endParaRPr lang="et-EE" sz="2800" dirty="0">
              <a:effectLst>
                <a:outerShdw blurRad="38100" dist="38100" dir="2700000" algn="tl">
                  <a:srgbClr val="000000">
                    <a:alpha val="43137"/>
                  </a:srgbClr>
                </a:outerShdw>
              </a:effectLst>
            </a:endParaRPr>
          </a:p>
          <a:p>
            <a:pPr marL="0" indent="0" algn="just">
              <a:buNone/>
            </a:pPr>
            <a:r>
              <a:rPr lang="et-EE" sz="1900" dirty="0"/>
              <a:t>Erakorralise meditsiini tehniku põhiroll on olla valmis abistama hätta sattunud inimest, leevendama ta kannatusi, edendada tervist, mitte põhjustada oma tegevusega kahju ning aidata kaasa kiirabi kättesaadavuse ja kvaliteedi parandamisele.</a:t>
            </a:r>
          </a:p>
          <a:p>
            <a:pPr marL="0" indent="0" algn="just">
              <a:buNone/>
            </a:pPr>
            <a:r>
              <a:rPr lang="et-EE" sz="1900" dirty="0"/>
              <a:t>/</a:t>
            </a:r>
            <a:r>
              <a:rPr lang="et-EE" sz="1900" dirty="0" err="1"/>
              <a:t>Mosbys</a:t>
            </a:r>
            <a:r>
              <a:rPr lang="et-EE" sz="1900" dirty="0"/>
              <a:t> </a:t>
            </a:r>
            <a:r>
              <a:rPr lang="et-EE" sz="1900" dirty="0" err="1"/>
              <a:t>Paramedic</a:t>
            </a:r>
            <a:r>
              <a:rPr lang="et-EE" sz="1900" dirty="0"/>
              <a:t> </a:t>
            </a:r>
            <a:r>
              <a:rPr lang="et-EE" sz="1900" dirty="0" err="1"/>
              <a:t>Textbook</a:t>
            </a:r>
            <a:r>
              <a:rPr lang="et-EE" sz="1900" dirty="0"/>
              <a:t>/</a:t>
            </a:r>
          </a:p>
          <a:p>
            <a:pPr marL="0" indent="0" algn="just">
              <a:buNone/>
            </a:pPr>
            <a:endParaRPr lang="et-EE" sz="2000" dirty="0"/>
          </a:p>
          <a:p>
            <a:pPr marL="0" indent="0" algn="r">
              <a:buNone/>
            </a:pPr>
            <a:r>
              <a:rPr lang="et-EE" sz="1700" i="1" dirty="0"/>
              <a:t>http://www.innove.ee</a:t>
            </a:r>
          </a:p>
          <a:p>
            <a:pPr algn="just"/>
            <a:endParaRPr lang="et-EE" sz="2800" dirty="0"/>
          </a:p>
        </p:txBody>
      </p:sp>
      <p:sp>
        <p:nvSpPr>
          <p:cNvPr id="4" name="Kuupäeva kohatäide 3"/>
          <p:cNvSpPr>
            <a:spLocks noGrp="1"/>
          </p:cNvSpPr>
          <p:nvPr>
            <p:ph type="dt" sz="half" idx="10"/>
          </p:nvPr>
        </p:nvSpPr>
        <p:spPr/>
        <p:txBody>
          <a:bodyPr/>
          <a:lstStyle/>
          <a:p>
            <a:r>
              <a:rPr lang="ru-RU"/>
              <a:t>03.11.2016</a:t>
            </a:r>
            <a:endParaRPr lang="et-EE"/>
          </a:p>
        </p:txBody>
      </p:sp>
      <p:pic>
        <p:nvPicPr>
          <p:cNvPr id="6" name="Pilt 5"/>
          <p:cNvPicPr>
            <a:picLocks noChangeAspect="1"/>
          </p:cNvPicPr>
          <p:nvPr/>
        </p:nvPicPr>
        <p:blipFill>
          <a:blip r:embed="rId3">
            <a:clrChange>
              <a:clrFrom>
                <a:srgbClr val="FFFFFF"/>
              </a:clrFrom>
              <a:clrTo>
                <a:srgbClr val="FFFFFF">
                  <a:alpha val="0"/>
                </a:srgbClr>
              </a:clrTo>
            </a:clrChange>
          </a:blip>
          <a:stretch>
            <a:fillRect/>
          </a:stretch>
        </p:blipFill>
        <p:spPr>
          <a:xfrm>
            <a:off x="669851" y="1394210"/>
            <a:ext cx="3261018" cy="4417948"/>
          </a:xfrm>
          <a:prstGeom prst="rect">
            <a:avLst/>
          </a:prstGeom>
        </p:spPr>
      </p:pic>
      <p:sp>
        <p:nvSpPr>
          <p:cNvPr id="5" name="Jaluse kohatäide 4"/>
          <p:cNvSpPr>
            <a:spLocks noGrp="1"/>
          </p:cNvSpPr>
          <p:nvPr>
            <p:ph type="ftr" sz="quarter" idx="11"/>
          </p:nvPr>
        </p:nvSpPr>
        <p:spPr>
          <a:xfrm>
            <a:off x="3119967" y="6453188"/>
            <a:ext cx="5004530" cy="304964"/>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Tree>
    <p:extLst>
      <p:ext uri="{BB962C8B-B14F-4D97-AF65-F5344CB8AC3E}">
        <p14:creationId xmlns:p14="http://schemas.microsoft.com/office/powerpoint/2010/main" val="1855260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Erakorralise meditsiini tehniku </a:t>
            </a:r>
            <a:r>
              <a:rPr lang="et-EE" sz="3200" dirty="0"/>
              <a:t>arvamus</a:t>
            </a:r>
            <a:endParaRPr lang="et-EE" dirty="0"/>
          </a:p>
        </p:txBody>
      </p:sp>
      <p:sp>
        <p:nvSpPr>
          <p:cNvPr id="3" name="Sisu kohatäide 2"/>
          <p:cNvSpPr>
            <a:spLocks noGrp="1"/>
          </p:cNvSpPr>
          <p:nvPr>
            <p:ph idx="1"/>
          </p:nvPr>
        </p:nvSpPr>
        <p:spPr>
          <a:xfrm>
            <a:off x="4876799" y="2183688"/>
            <a:ext cx="6863255" cy="2976891"/>
          </a:xfrm>
        </p:spPr>
        <p:txBody>
          <a:bodyPr/>
          <a:lstStyle/>
          <a:p>
            <a:pPr marL="0" indent="0" algn="just">
              <a:buNone/>
            </a:pPr>
            <a:r>
              <a:rPr lang="et-EE" sz="2000" i="1" dirty="0">
                <a:effectLst/>
              </a:rPr>
              <a:t>„EMT-l on võimalik saada tööle nii kiirabisse kui ka </a:t>
            </a:r>
            <a:r>
              <a:rPr lang="et-EE" sz="2000" i="1" dirty="0" err="1">
                <a:effectLst/>
              </a:rPr>
              <a:t>EMO-sse</a:t>
            </a:r>
            <a:r>
              <a:rPr lang="et-EE" sz="2000" i="1" dirty="0">
                <a:effectLst/>
              </a:rPr>
              <a:t>. Loomulikult pead oma pädevust ja oskusi tõestama, aga põhimõtteliselt teed samu asju mida teeb õde. Niimoodi käib asi praktilises töös, kuigi vastutus on õe kanda. Kerge see ei ole ja rohkem füüsiliselt kui vaimselt. Vaimselt harjud kiiresti ja võtad asju kui elu paratamatust, aga jah- füüsiline vorm peab hea olema. Eriti kiirabis“</a:t>
            </a:r>
          </a:p>
          <a:p>
            <a:pPr marL="0" indent="0" algn="just">
              <a:buNone/>
            </a:pPr>
            <a:endParaRPr lang="et-EE" sz="2000" i="1" dirty="0"/>
          </a:p>
          <a:p>
            <a:pPr marL="0" indent="0" algn="r">
              <a:buNone/>
            </a:pPr>
            <a:r>
              <a:rPr lang="et-EE" sz="1600" i="1" dirty="0"/>
              <a:t>http://majandus24.postimees.ee</a:t>
            </a:r>
          </a:p>
          <a:p>
            <a:pPr marL="0" indent="0" algn="just">
              <a:buNone/>
            </a:pPr>
            <a:endParaRPr lang="et-EE" sz="2000" i="1" dirty="0"/>
          </a:p>
          <a:p>
            <a:pPr algn="just"/>
            <a:endParaRPr lang="et-EE" sz="2000" dirty="0"/>
          </a:p>
        </p:txBody>
      </p:sp>
      <p:sp>
        <p:nvSpPr>
          <p:cNvPr id="4" name="Kuupäeva kohatäide 3"/>
          <p:cNvSpPr>
            <a:spLocks noGrp="1"/>
          </p:cNvSpPr>
          <p:nvPr>
            <p:ph type="dt" sz="half" idx="10"/>
          </p:nvPr>
        </p:nvSpPr>
        <p:spPr/>
        <p:txBody>
          <a:bodyPr/>
          <a:lstStyle/>
          <a:p>
            <a:r>
              <a:rPr lang="ru-RU"/>
              <a:t>03.11.2016</a:t>
            </a:r>
            <a:endParaRPr lang="et-EE"/>
          </a:p>
        </p:txBody>
      </p:sp>
      <p:pic>
        <p:nvPicPr>
          <p:cNvPr id="6" name="Pilt 5"/>
          <p:cNvPicPr>
            <a:picLocks noChangeAspect="1"/>
          </p:cNvPicPr>
          <p:nvPr/>
        </p:nvPicPr>
        <p:blipFill>
          <a:blip r:embed="rId2"/>
          <a:stretch>
            <a:fillRect/>
          </a:stretch>
        </p:blipFill>
        <p:spPr>
          <a:xfrm>
            <a:off x="812310" y="2183688"/>
            <a:ext cx="3974473" cy="2557791"/>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
        <p:nvSpPr>
          <p:cNvPr id="5" name="Jaluse kohatäide 4"/>
          <p:cNvSpPr>
            <a:spLocks noGrp="1"/>
          </p:cNvSpPr>
          <p:nvPr>
            <p:ph type="ftr" sz="quarter" idx="11"/>
          </p:nvPr>
        </p:nvSpPr>
        <p:spPr>
          <a:xfrm>
            <a:off x="3119966" y="6453188"/>
            <a:ext cx="5109633" cy="404812"/>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Tree>
    <p:extLst>
      <p:ext uri="{BB962C8B-B14F-4D97-AF65-F5344CB8AC3E}">
        <p14:creationId xmlns:p14="http://schemas.microsoft.com/office/powerpoint/2010/main" val="1395017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Kutsestandard</a:t>
            </a:r>
          </a:p>
        </p:txBody>
      </p:sp>
      <p:sp>
        <p:nvSpPr>
          <p:cNvPr id="3" name="Sisu kohatäide 2"/>
          <p:cNvSpPr>
            <a:spLocks noGrp="1"/>
          </p:cNvSpPr>
          <p:nvPr>
            <p:ph idx="1"/>
          </p:nvPr>
        </p:nvSpPr>
        <p:spPr>
          <a:xfrm>
            <a:off x="1007533" y="2114883"/>
            <a:ext cx="10657417" cy="3786187"/>
          </a:xfrm>
        </p:spPr>
        <p:txBody>
          <a:bodyPr>
            <a:normAutofit/>
          </a:bodyPr>
          <a:lstStyle/>
          <a:p>
            <a:pPr algn="just"/>
            <a:r>
              <a:rPr lang="et-EE" sz="2000" dirty="0"/>
              <a:t>Kutsestandard on dokument, milles kirjeldatakse tööd ning töö edukaks tegemiseks vajalike oskuste, teadmiste ja hoiakute kogumit ehk kompetentsusnõudeid.</a:t>
            </a:r>
          </a:p>
          <a:p>
            <a:pPr algn="just"/>
            <a:r>
              <a:rPr lang="et-EE" sz="2000" dirty="0"/>
              <a:t>Viimane (kuues) erakorralise meditsiini tehniku kutsestandardi versioon kinnitati Tervishoiu ja Sotsiaaltöö Kutsenõukogu otsusega 21.02.2014.a., mis kehtib kuni 20.09.2019.a.</a:t>
            </a:r>
          </a:p>
          <a:p>
            <a:pPr algn="just"/>
            <a:r>
              <a:rPr lang="et-EE" sz="2000" dirty="0"/>
              <a:t>Erakorralise meditsiini tehnik, Eesti kvalifikatsiooniraamistiku (EKR) järgi tase 4 kutsestandard on aluseks kutsekeskhariduse riikliku õppekavale, alus tööturu nõudmistele vastavate koolituskavade ja õppeprogrammide koostamiseks ja isikute kompetentsuse hindamiseks.</a:t>
            </a:r>
          </a:p>
          <a:p>
            <a:pPr marL="0" indent="0" algn="just">
              <a:buNone/>
            </a:pPr>
            <a:endParaRPr lang="et-EE" sz="2400" dirty="0"/>
          </a:p>
          <a:p>
            <a:pPr marL="0" indent="0" algn="r">
              <a:buNone/>
            </a:pPr>
            <a:r>
              <a:rPr lang="et-EE" sz="1800" i="1" dirty="0"/>
              <a:t>http://www.kutsekoda.ee</a:t>
            </a:r>
          </a:p>
          <a:p>
            <a:pPr algn="just"/>
            <a:endParaRPr lang="et-EE" sz="2400" dirty="0"/>
          </a:p>
        </p:txBody>
      </p:sp>
      <p:pic>
        <p:nvPicPr>
          <p:cNvPr id="4" name="Pilt 3"/>
          <p:cNvPicPr>
            <a:picLocks noChangeAspect="1"/>
          </p:cNvPicPr>
          <p:nvPr/>
        </p:nvPicPr>
        <p:blipFill>
          <a:blip r:embed="rId3"/>
          <a:stretch>
            <a:fillRect/>
          </a:stretch>
        </p:blipFill>
        <p:spPr>
          <a:xfrm>
            <a:off x="5661058" y="404813"/>
            <a:ext cx="4843429" cy="1710070"/>
          </a:xfrm>
          <a:prstGeom prst="rect">
            <a:avLst/>
          </a:prstGeom>
        </p:spPr>
      </p:pic>
      <p:sp>
        <p:nvSpPr>
          <p:cNvPr id="5" name="Kuupäeva kohatäide 4"/>
          <p:cNvSpPr>
            <a:spLocks noGrp="1"/>
          </p:cNvSpPr>
          <p:nvPr>
            <p:ph type="dt" sz="half" idx="10"/>
          </p:nvPr>
        </p:nvSpPr>
        <p:spPr/>
        <p:txBody>
          <a:bodyPr/>
          <a:lstStyle/>
          <a:p>
            <a:r>
              <a:rPr lang="ru-RU"/>
              <a:t>03.11.2016</a:t>
            </a:r>
            <a:endParaRPr lang="et-EE"/>
          </a:p>
        </p:txBody>
      </p:sp>
      <p:sp>
        <p:nvSpPr>
          <p:cNvPr id="6" name="Jaluse kohatäide 5"/>
          <p:cNvSpPr>
            <a:spLocks noGrp="1"/>
          </p:cNvSpPr>
          <p:nvPr>
            <p:ph type="ftr" sz="quarter" idx="11"/>
          </p:nvPr>
        </p:nvSpPr>
        <p:spPr>
          <a:xfrm>
            <a:off x="3109455" y="6453188"/>
            <a:ext cx="5645661" cy="283943"/>
          </a:xfrm>
        </p:spPr>
        <p:txBody>
          <a:bodyPr/>
          <a:lstStyle/>
          <a:p>
            <a:r>
              <a:rPr lang="fi-FI" dirty="0"/>
              <a:t>Kas </a:t>
            </a:r>
            <a:r>
              <a:rPr lang="fi-FI" dirty="0" err="1"/>
              <a:t>erakorralise</a:t>
            </a:r>
            <a:r>
              <a:rPr lang="fi-FI" dirty="0"/>
              <a:t> </a:t>
            </a:r>
            <a:r>
              <a:rPr lang="fi-FI" dirty="0" err="1"/>
              <a:t>meditsiini</a:t>
            </a:r>
            <a:r>
              <a:rPr lang="fi-FI" dirty="0"/>
              <a:t> </a:t>
            </a:r>
            <a:r>
              <a:rPr lang="fi-FI" dirty="0" err="1"/>
              <a:t>tehnik</a:t>
            </a:r>
            <a:r>
              <a:rPr lang="fi-FI" dirty="0"/>
              <a:t> </a:t>
            </a:r>
            <a:r>
              <a:rPr lang="fi-FI" dirty="0" err="1"/>
              <a:t>vastab</a:t>
            </a:r>
            <a:r>
              <a:rPr lang="fi-FI" dirty="0"/>
              <a:t> </a:t>
            </a:r>
            <a:r>
              <a:rPr lang="fi-FI" dirty="0" err="1"/>
              <a:t>kutsestandartidele</a:t>
            </a:r>
            <a:r>
              <a:rPr lang="fi-FI" dirty="0"/>
              <a:t>?</a:t>
            </a:r>
            <a:endParaRPr lang="et-EE" dirty="0"/>
          </a:p>
        </p:txBody>
      </p:sp>
    </p:spTree>
    <p:extLst>
      <p:ext uri="{BB962C8B-B14F-4D97-AF65-F5344CB8AC3E}">
        <p14:creationId xmlns:p14="http://schemas.microsoft.com/office/powerpoint/2010/main" val="1310954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Kujundus1">
  <a:themeElements>
    <a:clrScheme name="Presentation 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new">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Kujundus1" id="{79C1F76A-B35C-49B0-A0C5-FC46877BA0CB}" vid="{28EC1AD1-EF44-436C-B449-0C601936DB0B}"/>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Kujundus1</Template>
  <TotalTime>5336</TotalTime>
  <Words>1474</Words>
  <Application>Microsoft Office PowerPoint</Application>
  <PresentationFormat>Kohandatud</PresentationFormat>
  <Paragraphs>223</Paragraphs>
  <Slides>21</Slides>
  <Notes>11</Notes>
  <HiddenSlides>0</HiddenSlides>
  <MMClips>0</MMClips>
  <ScaleCrop>false</ScaleCrop>
  <HeadingPairs>
    <vt:vector size="4" baseType="variant">
      <vt:variant>
        <vt:lpstr>Kujundus</vt:lpstr>
      </vt:variant>
      <vt:variant>
        <vt:i4>1</vt:i4>
      </vt:variant>
      <vt:variant>
        <vt:lpstr>Slaidipealkirjad</vt:lpstr>
      </vt:variant>
      <vt:variant>
        <vt:i4>21</vt:i4>
      </vt:variant>
    </vt:vector>
  </HeadingPairs>
  <TitlesOfParts>
    <vt:vector size="22" baseType="lpstr">
      <vt:lpstr>Kujundus1</vt:lpstr>
      <vt:lpstr>Kas erakorralise meditsiini tehnik vastab kutsestandartidele?</vt:lpstr>
      <vt:lpstr>Kümme kõige alahinnatumat ametit (USA)</vt:lpstr>
      <vt:lpstr>Erakorralise meditsiini tehnik Eestis</vt:lpstr>
      <vt:lpstr>Erakorralise meditsiini tehnik (igamehe arvamus)</vt:lpstr>
      <vt:lpstr>Erakorralise meditsiini tehnik</vt:lpstr>
      <vt:lpstr>Erakorralise meditsiini tehnik</vt:lpstr>
      <vt:lpstr>Erakorralise meditsiini tehniku käsiraamat </vt:lpstr>
      <vt:lpstr>Erakorralise meditsiini tehniku arvamus</vt:lpstr>
      <vt:lpstr>Kutsestandard</vt:lpstr>
      <vt:lpstr>Erakorralise meditsiini tehniku kompetentsusnõuded </vt:lpstr>
      <vt:lpstr>Erakorralise meditsiini tehniku kutseõppe</vt:lpstr>
      <vt:lpstr>EMT statsionaarse õppe õppekava</vt:lpstr>
      <vt:lpstr>EMT eriala kompetentside ja õppekava moodulite vastavustabel</vt:lpstr>
      <vt:lpstr>Erakorralise meditsiini eriala arengukava aastani 2020  </vt:lpstr>
      <vt:lpstr>Sotsiaalministri 19. detsembri 2001. a määruses nr 131 „Kiirabibrigaadi koosseisu ja varustuse nõuded ning tööjuhend” (RTL 2001, 139, 2061; 2009, 96, 1438) tehakse järgmised muudatused: vastu võetud 14.03.2012 nr 4</vt:lpstr>
      <vt:lpstr>Kiirabibrigaadi liikmete nõutavad oskused vs kutsestandard</vt:lpstr>
      <vt:lpstr> Kiirabibrigaadi liikmete nõutavad oskused vs kutsestandard </vt:lpstr>
      <vt:lpstr>Kiirabibrigaadi liikmete nõutavad oskused vs kutsestandard</vt:lpstr>
      <vt:lpstr>Lisaks</vt:lpstr>
      <vt:lpstr>Minu, kui kiirabi õendusjuhi unistus</vt:lpstr>
      <vt:lpstr>PowerPointi esitlus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 erakorralise meditsiini tehnik vastab kutsestandartidele?</dc:title>
  <dc:creator>Olga Demidova</dc:creator>
  <cp:lastModifiedBy>Andra</cp:lastModifiedBy>
  <cp:revision>164</cp:revision>
  <dcterms:created xsi:type="dcterms:W3CDTF">2016-10-29T19:20:39Z</dcterms:created>
  <dcterms:modified xsi:type="dcterms:W3CDTF">2016-11-04T12:26:14Z</dcterms:modified>
</cp:coreProperties>
</file>