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62" r:id="rId4"/>
    <p:sldId id="259" r:id="rId5"/>
    <p:sldId id="261" r:id="rId6"/>
    <p:sldId id="267" r:id="rId7"/>
    <p:sldId id="266" r:id="rId8"/>
    <p:sldId id="265" r:id="rId9"/>
    <p:sldId id="260" r:id="rId10"/>
    <p:sldId id="263" r:id="rId11"/>
    <p:sldId id="270" r:id="rId12"/>
    <p:sldId id="268" r:id="rId13"/>
    <p:sldId id="272" r:id="rId14"/>
    <p:sldId id="273" r:id="rId15"/>
    <p:sldId id="269" r:id="rId1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LORIA AGYEMANG" initials="GA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80" autoAdjust="0"/>
    <p:restoredTop sz="86410"/>
  </p:normalViewPr>
  <p:slideViewPr>
    <p:cSldViewPr snapToGrid="0">
      <p:cViewPr>
        <p:scale>
          <a:sx n="80" d="100"/>
          <a:sy n="80" d="100"/>
        </p:scale>
        <p:origin x="-1506" y="-11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11-05T11:26:21.870" idx="1">
    <p:pos x="3557" y="3308"/>
    <p:text>er dette korrekt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11-05T11:43:25.565" idx="2">
    <p:pos x="3503" y="1642"/>
    <p:text>skoler eller dagplejeinstitutioner?</p:text>
  </p:cm>
  <p:cm authorId="0" dt="2017-11-05T11:46:17.573" idx="3">
    <p:pos x="3588" y="1993"/>
    <p:text>Det skal vel forklares hvem alle disse aktører er?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11-05T11:58:13.349" idx="4">
    <p:pos x="3680" y="2639"/>
    <p:text>jeg kunne ikke finde noget om medbestemmelse.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11-05T13:01:34.240" idx="5">
    <p:pos x="3979" y="3390"/>
    <p:text>Hvad i 2004? En ny lov?</p:text>
  </p:cm>
  <p:cm authorId="0" dt="2017-11-05T13:02:50.279" idx="6">
    <p:pos x="4000" y="2946"/>
    <p:text>Du skal have en mere præcis overskrift. Hvad skete der i 2004, En ny lov? En udtalelse fra Kjær?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BE079-B3EA-4BB0-AD48-959AA7D914CA}" type="datetimeFigureOut">
              <a:rPr lang="da-DK" smtClean="0"/>
              <a:t>09-11-2017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57B4A-A06F-490B-BAA8-A5D4E574A06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94933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24186BF-9017-426C-808F-4CC3B04FF3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xmlns="" id="{CB7B75F1-0371-4ED4-9C86-691C9195AA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xmlns="" id="{695D7DE5-4EF9-482E-A51F-77764A04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08A5-4490-495B-ACF5-78EA7ECAE96E}" type="datetimeFigureOut">
              <a:rPr lang="da-DK" smtClean="0"/>
              <a:t>09-11-2017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xmlns="" id="{76DF1B33-0FCD-4D34-ABD3-53BF89833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1EBC9540-1A71-4181-8969-F1F0AD23E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E7CB1-A6F4-43EA-834B-ECDD518E3B4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36913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D8889FE-5E7C-400A-AAA8-9E01473D4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xmlns="" id="{36ACCED4-35FE-4D53-B9C3-6FD9435D1E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xmlns="" id="{4857758E-B2EB-44DA-A885-35862781E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08A5-4490-495B-ACF5-78EA7ECAE96E}" type="datetimeFigureOut">
              <a:rPr lang="da-DK" smtClean="0"/>
              <a:t>09-11-2017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xmlns="" id="{B87C2508-FFE8-40F1-9917-9BF17E9F9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D08776FE-A759-425C-9E97-2009982C3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E7CB1-A6F4-43EA-834B-ECDD518E3B4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1470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xmlns="" id="{4A2D8557-58D7-4057-861D-CD5A71DDC7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xmlns="" id="{1415E21C-F08D-4774-9BAF-B3284DD34E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xmlns="" id="{206875BC-53B3-4566-83C8-0BD77CC72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08A5-4490-495B-ACF5-78EA7ECAE96E}" type="datetimeFigureOut">
              <a:rPr lang="da-DK" smtClean="0"/>
              <a:t>09-11-2017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xmlns="" id="{08AE9F42-0A01-4559-9246-A52227AED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EC8A7395-1BDF-4DE1-A4E1-E2077F6DD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E7CB1-A6F4-43EA-834B-ECDD518E3B4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404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B2A9523-5288-4116-BEFA-2C9273018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4445AC6E-0435-4C29-9B54-5BE73747DB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xmlns="" id="{71BE10BB-4D9F-4313-AE4C-3436E5FE4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08A5-4490-495B-ACF5-78EA7ECAE96E}" type="datetimeFigureOut">
              <a:rPr lang="da-DK" smtClean="0"/>
              <a:t>09-11-2017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xmlns="" id="{90A085E1-F5F9-4D01-B455-5A603A479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39A280BB-22CA-41A5-9B10-F4A593FC4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E7CB1-A6F4-43EA-834B-ECDD518E3B4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29553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7A735DE-0D1B-4D38-A182-6216108F7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xmlns="" id="{C0AE98F1-FFA9-4108-A06D-4799649DC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xmlns="" id="{DCB9AA66-5705-48CB-A4EE-F6927F272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08A5-4490-495B-ACF5-78EA7ECAE96E}" type="datetimeFigureOut">
              <a:rPr lang="da-DK" smtClean="0"/>
              <a:t>09-11-2017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xmlns="" id="{270C6EE5-2431-4BE2-8743-FB5B5B64D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93D617CF-04B5-4D2A-9945-D1BCFFD45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E7CB1-A6F4-43EA-834B-ECDD518E3B4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41836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C6D666C-CD2F-4828-B518-117630BF3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300CF94F-0BA5-4C7F-9B5D-56A79AD7A6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xmlns="" id="{7C3DA087-D522-4496-9359-20EDAE6A90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xmlns="" id="{78CBE0DD-C18B-4B7E-92EC-9E3095D5C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08A5-4490-495B-ACF5-78EA7ECAE96E}" type="datetimeFigureOut">
              <a:rPr lang="da-DK" smtClean="0"/>
              <a:t>09-11-2017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xmlns="" id="{3FABD684-0860-4B6E-8986-8506BD766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xmlns="" id="{9464D898-A868-42D4-BD87-9592151E1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E7CB1-A6F4-43EA-834B-ECDD518E3B4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9586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741C7D2-241E-45B1-94E3-C38AA6810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xmlns="" id="{0FDA3027-B9BB-444D-9778-1DB15DE32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xmlns="" id="{C2551E00-7672-4F50-B386-35062DCDE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xmlns="" id="{44CFFBA6-0B1F-4283-8FB4-F7B39EB6F4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xmlns="" id="{061DC505-2395-410A-9A6E-AB7394E16D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xmlns="" id="{5E001DCE-E37F-4DB2-B084-DFE203A2F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08A5-4490-495B-ACF5-78EA7ECAE96E}" type="datetimeFigureOut">
              <a:rPr lang="da-DK" smtClean="0"/>
              <a:t>09-11-2017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xmlns="" id="{E2AE529B-AD25-488F-9943-B3F51E9D9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xmlns="" id="{461939B9-F5E2-4EA6-B001-D318FF859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E7CB1-A6F4-43EA-834B-ECDD518E3B4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2297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A7D57D0-9B78-4484-989E-DB054FCEA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xmlns="" id="{A1CFB4D6-7B1E-4BCA-87E1-DBF580895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08A5-4490-495B-ACF5-78EA7ECAE96E}" type="datetimeFigureOut">
              <a:rPr lang="da-DK" smtClean="0"/>
              <a:t>09-11-2017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xmlns="" id="{8C8E6429-43F8-4B82-9E35-7DAA3CB0F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xmlns="" id="{878203B0-8C70-4971-9D3B-A53A2038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E7CB1-A6F4-43EA-834B-ECDD518E3B4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69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xmlns="" id="{61BFFD9B-6AE2-4D3D-B48D-BB7FA4AC7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08A5-4490-495B-ACF5-78EA7ECAE96E}" type="datetimeFigureOut">
              <a:rPr lang="da-DK" smtClean="0"/>
              <a:t>09-11-2017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xmlns="" id="{4CCD7C05-7FB2-49FB-9F02-DE30358D3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xmlns="" id="{C29BAA9C-071E-40BD-829B-1360E7540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E7CB1-A6F4-43EA-834B-ECDD518E3B4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4005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A8053D2-5CE4-43C9-A621-E965A36C9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1A3D7793-C79C-4705-A78B-BAE832061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xmlns="" id="{A3563B8F-2977-4BC4-80D6-05697464B9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xmlns="" id="{2CD42A84-8E19-4146-B874-AFB1FF7C7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08A5-4490-495B-ACF5-78EA7ECAE96E}" type="datetimeFigureOut">
              <a:rPr lang="da-DK" smtClean="0"/>
              <a:t>09-11-2017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xmlns="" id="{421D4094-4F5B-4ECF-A70C-BA608BEAB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xmlns="" id="{50C69A25-7949-46BE-885D-8843C4C72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E7CB1-A6F4-43EA-834B-ECDD518E3B4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5556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12203F6-2D9E-4D1D-A38E-711E024DB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xmlns="" id="{3FD5C2B6-570F-4734-9DAC-472624957C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xmlns="" id="{F7FFC101-D081-4FFB-8594-153A8CA4D1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xmlns="" id="{520B5B7E-90B3-487C-81B0-43AD9909A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08A5-4490-495B-ACF5-78EA7ECAE96E}" type="datetimeFigureOut">
              <a:rPr lang="da-DK" smtClean="0"/>
              <a:t>09-11-2017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xmlns="" id="{ACB39816-7FA0-4961-820D-4D9F11144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xmlns="" id="{8233EE77-91C9-4A02-B111-DC293DAD6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E7CB1-A6F4-43EA-834B-ECDD518E3B4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5579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xmlns="" id="{7847DC85-67F7-4478-9409-27157F776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xmlns="" id="{9781A899-DCC2-4F74-8B11-EA824065D5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xmlns="" id="{97A80F3A-57E8-45AB-8DB5-051F379CFA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F08A5-4490-495B-ACF5-78EA7ECAE96E}" type="datetimeFigureOut">
              <a:rPr lang="da-DK" smtClean="0"/>
              <a:t>09-11-2017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xmlns="" id="{8CAF9AFF-C647-4557-8556-04AF84144A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B24C9A25-32D5-438D-9B3F-86CAA13D1F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E7CB1-A6F4-43EA-834B-ECDD518E3B4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4083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weASReRNTo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2" descr="http://www.fitnessliv.dk/files/2314/1098/4793/to-boern-leger-500x320.jpg">
            <a:extLst>
              <a:ext uri="{FF2B5EF4-FFF2-40B4-BE49-F238E27FC236}">
                <a16:creationId xmlns:a16="http://schemas.microsoft.com/office/drawing/2014/main" xmlns="" id="{319A7FA5-506B-43C1-B17E-F833E2900E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2" r="29172"/>
          <a:stretch/>
        </p:blipFill>
        <p:spPr bwMode="auto"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CBA1AE34-8765-4218-9993-82F8770DC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 fontScale="90000"/>
          </a:bodyPr>
          <a:lstStyle/>
          <a:p>
            <a:r>
              <a:rPr lang="da-DK" dirty="0"/>
              <a:t/>
            </a:r>
            <a:br>
              <a:rPr lang="da-DK" dirty="0"/>
            </a:br>
            <a:r>
              <a:rPr lang="da-DK" dirty="0"/>
              <a:t/>
            </a:r>
            <a:br>
              <a:rPr lang="da-DK" dirty="0"/>
            </a:br>
            <a:r>
              <a:rPr lang="da-DK" dirty="0"/>
              <a:t/>
            </a:r>
            <a:br>
              <a:rPr lang="da-DK" dirty="0"/>
            </a:br>
            <a:r>
              <a:rPr lang="da-DK" dirty="0"/>
              <a:t/>
            </a:r>
            <a:br>
              <a:rPr lang="da-DK" dirty="0"/>
            </a:br>
            <a:r>
              <a:rPr lang="da-DK" dirty="0"/>
              <a:t/>
            </a:r>
            <a:br>
              <a:rPr lang="da-DK" dirty="0"/>
            </a:br>
            <a:r>
              <a:rPr lang="da-DK" dirty="0"/>
              <a:t/>
            </a:r>
            <a:br>
              <a:rPr lang="da-DK" dirty="0"/>
            </a:br>
            <a:r>
              <a:rPr lang="et-EE" dirty="0" smtClean="0"/>
              <a:t>Kuidas ellu jääda muutuvas õigusruumis</a:t>
            </a:r>
            <a:r>
              <a:rPr lang="da-DK" dirty="0"/>
              <a:t/>
            </a:r>
            <a:br>
              <a:rPr lang="da-DK" dirty="0"/>
            </a:br>
            <a:r>
              <a:rPr lang="da-DK" sz="1600" dirty="0"/>
              <a:t>Inge Langballe, </a:t>
            </a:r>
            <a:r>
              <a:rPr lang="et-EE" sz="1600" dirty="0" smtClean="0"/>
              <a:t>õpetaja Sotsiaal ja </a:t>
            </a:r>
            <a:r>
              <a:rPr lang="et-EE" sz="1600" dirty="0"/>
              <a:t>T</a:t>
            </a:r>
            <a:r>
              <a:rPr lang="et-EE" sz="1600" dirty="0" smtClean="0"/>
              <a:t>ervishoiu Kool</a:t>
            </a:r>
            <a:r>
              <a:rPr lang="da-DK" sz="1600" dirty="0" smtClean="0"/>
              <a:t>, </a:t>
            </a:r>
            <a:r>
              <a:rPr lang="da-DK" sz="1600" dirty="0"/>
              <a:t>Aabenraa, </a:t>
            </a:r>
            <a:r>
              <a:rPr lang="et-EE" sz="1600" dirty="0" smtClean="0"/>
              <a:t>Taani</a:t>
            </a:r>
            <a:r>
              <a:rPr lang="da-DK" sz="1600" dirty="0" smtClean="0"/>
              <a:t> </a:t>
            </a:r>
            <a:r>
              <a:rPr lang="da-DK" sz="1600" dirty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102134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http://www.kreativakrylmaling.dk/User_files/L/8dcd4d5dab0459bdc220450471910844.JPG">
            <a:extLst>
              <a:ext uri="{FF2B5EF4-FFF2-40B4-BE49-F238E27FC236}">
                <a16:creationId xmlns:a16="http://schemas.microsoft.com/office/drawing/2014/main" xmlns="" id="{A4206DEB-68B5-4273-B0D0-C0EB8CDD5C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13925" r="2" b="1617"/>
          <a:stretch/>
        </p:blipFill>
        <p:spPr bwMode="auto"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06955FAD-870C-4E09-B474-6D75DED78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t-EE" dirty="0" smtClean="0"/>
              <a:t>Kuidas rakendada seda praktikas </a:t>
            </a:r>
            <a:r>
              <a:rPr lang="et-EE" dirty="0"/>
              <a:t>...</a:t>
            </a:r>
            <a:endParaRPr lang="da-DK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101601" y="2575034"/>
            <a:ext cx="5673834" cy="413056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GB" sz="2200" b="1" dirty="0">
                <a:solidFill>
                  <a:prstClr val="black"/>
                </a:solidFill>
                <a:latin typeface="Arial Narrow" pitchFamily="34" charset="0"/>
              </a:rPr>
              <a:t>6 "</a:t>
            </a:r>
            <a:r>
              <a:rPr lang="en-GB" sz="2200" b="1" dirty="0" err="1">
                <a:solidFill>
                  <a:prstClr val="black"/>
                </a:solidFill>
                <a:latin typeface="Arial Narrow" pitchFamily="34" charset="0"/>
              </a:rPr>
              <a:t>õppekava</a:t>
            </a:r>
            <a:r>
              <a:rPr lang="en-GB" sz="2200" b="1" dirty="0">
                <a:solidFill>
                  <a:prstClr val="black"/>
                </a:solidFill>
                <a:latin typeface="Arial Narrow" pitchFamily="34" charset="0"/>
              </a:rPr>
              <a:t>" / </a:t>
            </a:r>
            <a:r>
              <a:rPr lang="en-GB" sz="2200" b="1" dirty="0" err="1" smtClean="0">
                <a:solidFill>
                  <a:prstClr val="black"/>
                </a:solidFill>
                <a:latin typeface="Arial Narrow" pitchFamily="34" charset="0"/>
              </a:rPr>
              <a:t>õppeplaani</a:t>
            </a:r>
            <a:endParaRPr lang="en-GB" sz="2200" b="1" dirty="0">
              <a:solidFill>
                <a:prstClr val="black"/>
              </a:solidFill>
              <a:latin typeface="Arial Narrow" pitchFamily="34" charset="0"/>
            </a:endParaRPr>
          </a:p>
          <a:p>
            <a:pPr marL="0" indent="0" algn="ctr">
              <a:buNone/>
            </a:pPr>
            <a:r>
              <a:rPr lang="en-GB" sz="2200" b="1" dirty="0">
                <a:solidFill>
                  <a:prstClr val="black"/>
                </a:solidFill>
                <a:latin typeface="Arial Narrow" pitchFamily="34" charset="0"/>
              </a:rPr>
              <a:t>on </a:t>
            </a:r>
            <a:r>
              <a:rPr lang="en-GB" sz="2200" b="1" dirty="0" err="1">
                <a:solidFill>
                  <a:prstClr val="black"/>
                </a:solidFill>
                <a:latin typeface="Arial Narrow" pitchFamily="34" charset="0"/>
              </a:rPr>
              <a:t>seaduslik</a:t>
            </a:r>
            <a:r>
              <a:rPr lang="en-GB" sz="2200" b="1" dirty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en-GB" sz="2200" b="1" dirty="0" err="1">
                <a:solidFill>
                  <a:prstClr val="black"/>
                </a:solidFill>
                <a:latin typeface="Arial Narrow" pitchFamily="34" charset="0"/>
              </a:rPr>
              <a:t>nõue</a:t>
            </a:r>
            <a:r>
              <a:rPr lang="en-GB" sz="2200" b="1" dirty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en-GB" sz="2200" b="1" dirty="0" err="1">
                <a:solidFill>
                  <a:prstClr val="black"/>
                </a:solidFill>
                <a:latin typeface="Arial Narrow" pitchFamily="34" charset="0"/>
              </a:rPr>
              <a:t>kõigile</a:t>
            </a:r>
            <a:r>
              <a:rPr lang="en-GB" sz="2200" b="1" dirty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en-GB" sz="2200" b="1" dirty="0" err="1">
                <a:solidFill>
                  <a:prstClr val="black"/>
                </a:solidFill>
                <a:latin typeface="Arial Narrow" pitchFamily="34" charset="0"/>
              </a:rPr>
              <a:t>päevahoiuvõimalustele</a:t>
            </a:r>
            <a:r>
              <a:rPr lang="en-GB" sz="2200" b="1" dirty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et-EE" sz="2200" b="1" smtClean="0">
                <a:solidFill>
                  <a:prstClr val="black"/>
                </a:solidFill>
                <a:latin typeface="Arial Narrow" pitchFamily="34" charset="0"/>
              </a:rPr>
              <a:t> töös </a:t>
            </a:r>
            <a:r>
              <a:rPr lang="en-GB" sz="2200" b="1" smtClean="0">
                <a:solidFill>
                  <a:prstClr val="black"/>
                </a:solidFill>
                <a:latin typeface="Arial Narrow" pitchFamily="34" charset="0"/>
              </a:rPr>
              <a:t>0-5 </a:t>
            </a:r>
            <a:r>
              <a:rPr lang="en-GB" sz="2200" b="1" dirty="0" err="1" smtClean="0">
                <a:solidFill>
                  <a:prstClr val="black"/>
                </a:solidFill>
                <a:latin typeface="Arial Narrow" pitchFamily="34" charset="0"/>
              </a:rPr>
              <a:t>aast</a:t>
            </a:r>
            <a:r>
              <a:rPr lang="et-EE" sz="2200" b="1" dirty="0" smtClean="0">
                <a:solidFill>
                  <a:prstClr val="black"/>
                </a:solidFill>
                <a:latin typeface="Arial Narrow" pitchFamily="34" charset="0"/>
              </a:rPr>
              <a:t>aste lastega.</a:t>
            </a:r>
            <a:endParaRPr lang="en-GB" sz="2200" b="1" dirty="0">
              <a:solidFill>
                <a:prstClr val="black"/>
              </a:solidFill>
              <a:latin typeface="Arial Narrow" pitchFamily="34" charset="0"/>
            </a:endParaRPr>
          </a:p>
          <a:p>
            <a:pPr marL="342900" indent="-342900"/>
            <a:r>
              <a:rPr lang="en-GB" sz="2200" dirty="0"/>
              <a:t>1. </a:t>
            </a:r>
            <a:r>
              <a:rPr lang="en-GB" sz="2200" dirty="0" err="1"/>
              <a:t>Põhjalik</a:t>
            </a:r>
            <a:r>
              <a:rPr lang="en-GB" sz="2200" dirty="0"/>
              <a:t> </a:t>
            </a:r>
            <a:r>
              <a:rPr lang="en-GB" sz="2200" dirty="0" err="1"/>
              <a:t>isiklik</a:t>
            </a:r>
            <a:r>
              <a:rPr lang="en-GB" sz="2200" dirty="0"/>
              <a:t> </a:t>
            </a:r>
            <a:r>
              <a:rPr lang="en-GB" sz="2200" dirty="0" err="1"/>
              <a:t>areng</a:t>
            </a:r>
            <a:endParaRPr lang="en-GB" sz="2200" dirty="0"/>
          </a:p>
          <a:p>
            <a:pPr marL="342900" indent="-342900"/>
            <a:r>
              <a:rPr lang="en-GB" sz="2200" dirty="0"/>
              <a:t>2. </a:t>
            </a:r>
            <a:r>
              <a:rPr lang="en-GB" sz="2200" dirty="0" err="1"/>
              <a:t>Sotsiaalne</a:t>
            </a:r>
            <a:r>
              <a:rPr lang="en-GB" sz="2200" dirty="0"/>
              <a:t> </a:t>
            </a:r>
            <a:r>
              <a:rPr lang="en-GB" sz="2200" dirty="0" err="1"/>
              <a:t>areng</a:t>
            </a:r>
            <a:endParaRPr lang="en-GB" sz="2200" dirty="0"/>
          </a:p>
          <a:p>
            <a:pPr marL="342900" indent="-342900"/>
            <a:r>
              <a:rPr lang="en-GB" sz="2200" dirty="0"/>
              <a:t>3. </a:t>
            </a:r>
            <a:r>
              <a:rPr lang="en-GB" sz="2200" dirty="0" err="1"/>
              <a:t>Suhtlus</a:t>
            </a:r>
            <a:r>
              <a:rPr lang="en-GB" sz="2200" dirty="0"/>
              <a:t> </a:t>
            </a:r>
            <a:r>
              <a:rPr lang="en-GB" sz="2200" dirty="0" err="1"/>
              <a:t>ja</a:t>
            </a:r>
            <a:r>
              <a:rPr lang="en-GB" sz="2200" dirty="0"/>
              <a:t> keel / </a:t>
            </a:r>
            <a:r>
              <a:rPr lang="en-GB" sz="2200" dirty="0" err="1"/>
              <a:t>Taani</a:t>
            </a:r>
            <a:endParaRPr lang="en-GB" sz="2200" dirty="0"/>
          </a:p>
          <a:p>
            <a:pPr marL="342900" indent="-342900"/>
            <a:r>
              <a:rPr lang="en-GB" sz="2200" dirty="0"/>
              <a:t>4. </a:t>
            </a:r>
            <a:r>
              <a:rPr lang="en-GB" sz="2200" dirty="0" err="1"/>
              <a:t>Keha</a:t>
            </a:r>
            <a:r>
              <a:rPr lang="en-GB" sz="2200" dirty="0"/>
              <a:t>, </a:t>
            </a:r>
            <a:r>
              <a:rPr lang="en-GB" sz="2200" dirty="0" err="1"/>
              <a:t>meeled</a:t>
            </a:r>
            <a:r>
              <a:rPr lang="en-GB" sz="2200" dirty="0"/>
              <a:t> </a:t>
            </a:r>
            <a:r>
              <a:rPr lang="en-GB" sz="2200" dirty="0" err="1"/>
              <a:t>ja</a:t>
            </a:r>
            <a:r>
              <a:rPr lang="en-GB" sz="2200" dirty="0"/>
              <a:t> </a:t>
            </a:r>
            <a:r>
              <a:rPr lang="en-GB" sz="2200" dirty="0" err="1"/>
              <a:t>liikumine</a:t>
            </a:r>
            <a:endParaRPr lang="en-GB" sz="2200" dirty="0"/>
          </a:p>
          <a:p>
            <a:pPr marL="342900" indent="-342900"/>
            <a:r>
              <a:rPr lang="en-GB" sz="2200" dirty="0"/>
              <a:t>5. </a:t>
            </a:r>
            <a:r>
              <a:rPr lang="en-GB" sz="2200" dirty="0" err="1"/>
              <a:t>Kultuur</a:t>
            </a:r>
            <a:r>
              <a:rPr lang="en-GB" sz="2200" dirty="0"/>
              <a:t>, </a:t>
            </a:r>
            <a:r>
              <a:rPr lang="en-GB" sz="2200" dirty="0" err="1"/>
              <a:t>esteetika</a:t>
            </a:r>
            <a:r>
              <a:rPr lang="en-GB" sz="2200" dirty="0"/>
              <a:t> </a:t>
            </a:r>
            <a:r>
              <a:rPr lang="en-GB" sz="2200" dirty="0" err="1"/>
              <a:t>ja</a:t>
            </a:r>
            <a:r>
              <a:rPr lang="en-GB" sz="2200" dirty="0"/>
              <a:t> </a:t>
            </a:r>
            <a:r>
              <a:rPr lang="en-GB" sz="2200" dirty="0" err="1"/>
              <a:t>kultuur</a:t>
            </a:r>
            <a:endParaRPr lang="en-GB" sz="2200" dirty="0"/>
          </a:p>
          <a:p>
            <a:pPr marL="342900" indent="-342900"/>
            <a:r>
              <a:rPr lang="en-GB" sz="2200" dirty="0"/>
              <a:t>6. </a:t>
            </a:r>
            <a:r>
              <a:rPr lang="en-GB" sz="2200" dirty="0" err="1"/>
              <a:t>Loodus</a:t>
            </a:r>
            <a:r>
              <a:rPr lang="en-GB" sz="2200" dirty="0"/>
              <a:t>, </a:t>
            </a:r>
            <a:r>
              <a:rPr lang="et-EE" sz="2200" dirty="0" err="1" smtClean="0"/>
              <a:t>õuesõpe</a:t>
            </a:r>
            <a:r>
              <a:rPr lang="et-EE" sz="2200" dirty="0" smtClean="0"/>
              <a:t> </a:t>
            </a:r>
            <a:r>
              <a:rPr lang="en-GB" sz="2200" dirty="0" err="1" smtClean="0"/>
              <a:t>ja</a:t>
            </a:r>
            <a:r>
              <a:rPr lang="en-GB" sz="2200" dirty="0" smtClean="0"/>
              <a:t> </a:t>
            </a:r>
            <a:r>
              <a:rPr lang="en-GB" sz="2200" dirty="0" err="1"/>
              <a:t>teadus</a:t>
            </a:r>
            <a:r>
              <a:rPr lang="en-GB" sz="2200" dirty="0"/>
              <a:t>.</a:t>
            </a:r>
            <a:r>
              <a:rPr lang="en-GB" sz="1800" dirty="0" smtClean="0">
                <a:solidFill>
                  <a:prstClr val="black"/>
                </a:solidFill>
                <a:latin typeface="Arial Narrow" pitchFamily="34" charset="0"/>
              </a:rPr>
              <a:t>  </a:t>
            </a:r>
          </a:p>
          <a:p>
            <a:pPr marL="514350" indent="-514350"/>
            <a:r>
              <a:rPr lang="fi-FI" sz="2200" dirty="0" smtClean="0">
                <a:solidFill>
                  <a:srgbClr val="F79646">
                    <a:lumMod val="75000"/>
                  </a:srgbClr>
                </a:solidFill>
                <a:latin typeface="Arial Narrow" pitchFamily="34" charset="0"/>
              </a:rPr>
              <a:t>Kas </a:t>
            </a:r>
            <a:r>
              <a:rPr lang="fi-FI" sz="2200" dirty="0" err="1" smtClean="0">
                <a:solidFill>
                  <a:srgbClr val="F79646">
                    <a:lumMod val="75000"/>
                  </a:srgbClr>
                </a:solidFill>
                <a:latin typeface="Arial Narrow" pitchFamily="34" charset="0"/>
              </a:rPr>
              <a:t>teil</a:t>
            </a:r>
            <a:r>
              <a:rPr lang="fi-FI" sz="2200" dirty="0" smtClean="0">
                <a:solidFill>
                  <a:srgbClr val="F79646">
                    <a:lumMod val="75000"/>
                  </a:srgbClr>
                </a:solidFill>
                <a:latin typeface="Arial Narrow" pitchFamily="34" charset="0"/>
              </a:rPr>
              <a:t> on 6</a:t>
            </a:r>
            <a:r>
              <a:rPr lang="et-EE" sz="2200" dirty="0" smtClean="0">
                <a:solidFill>
                  <a:srgbClr val="F79646">
                    <a:lumMod val="75000"/>
                  </a:srgbClr>
                </a:solidFill>
                <a:latin typeface="Arial Narrow" pitchFamily="34" charset="0"/>
              </a:rPr>
              <a:t>. </a:t>
            </a:r>
            <a:r>
              <a:rPr lang="fi-FI" sz="2200" dirty="0" err="1" smtClean="0">
                <a:solidFill>
                  <a:srgbClr val="F79646">
                    <a:lumMod val="75000"/>
                  </a:srgbClr>
                </a:solidFill>
                <a:latin typeface="Arial Narrow" pitchFamily="34" charset="0"/>
              </a:rPr>
              <a:t>õppevaldkon</a:t>
            </a:r>
            <a:r>
              <a:rPr lang="et-EE" sz="2200" dirty="0" smtClean="0">
                <a:solidFill>
                  <a:srgbClr val="F79646">
                    <a:lumMod val="75000"/>
                  </a:srgbClr>
                </a:solidFill>
                <a:latin typeface="Arial Narrow" pitchFamily="34" charset="0"/>
              </a:rPr>
              <a:t>na kohta</a:t>
            </a:r>
            <a:r>
              <a:rPr lang="fi-FI" sz="2200" dirty="0" smtClean="0">
                <a:solidFill>
                  <a:srgbClr val="F79646">
                    <a:lumMod val="75000"/>
                  </a:srgbClr>
                </a:solidFill>
                <a:latin typeface="Arial Narrow" pitchFamily="34" charset="0"/>
              </a:rPr>
              <a:t> </a:t>
            </a:r>
            <a:r>
              <a:rPr lang="fi-FI" sz="2200" dirty="0" err="1" smtClean="0">
                <a:solidFill>
                  <a:srgbClr val="F79646">
                    <a:lumMod val="75000"/>
                  </a:srgbClr>
                </a:solidFill>
                <a:latin typeface="Arial Narrow" pitchFamily="34" charset="0"/>
              </a:rPr>
              <a:t>ettepaneku</a:t>
            </a:r>
            <a:r>
              <a:rPr lang="et-EE" sz="2200" dirty="0" smtClean="0">
                <a:solidFill>
                  <a:srgbClr val="F79646">
                    <a:lumMod val="75000"/>
                  </a:srgbClr>
                </a:solidFill>
                <a:latin typeface="Arial Narrow" pitchFamily="34" charset="0"/>
              </a:rPr>
              <a:t>id</a:t>
            </a:r>
            <a:r>
              <a:rPr lang="fi-FI" sz="2200" dirty="0" smtClean="0">
                <a:solidFill>
                  <a:srgbClr val="F79646">
                    <a:lumMod val="75000"/>
                  </a:srgbClr>
                </a:solidFill>
                <a:latin typeface="Arial Narrow" pitchFamily="34" charset="0"/>
              </a:rPr>
              <a:t>, </a:t>
            </a:r>
            <a:r>
              <a:rPr lang="fi-FI" sz="2200" dirty="0" err="1" smtClean="0">
                <a:solidFill>
                  <a:srgbClr val="F79646">
                    <a:lumMod val="75000"/>
                  </a:srgbClr>
                </a:solidFill>
                <a:latin typeface="Arial Narrow" pitchFamily="34" charset="0"/>
              </a:rPr>
              <a:t>mida</a:t>
            </a:r>
            <a:r>
              <a:rPr lang="fi-FI" sz="2200" dirty="0" smtClean="0">
                <a:solidFill>
                  <a:srgbClr val="F79646">
                    <a:lumMod val="75000"/>
                  </a:srgbClr>
                </a:solidFill>
                <a:latin typeface="Arial Narrow" pitchFamily="34" charset="0"/>
              </a:rPr>
              <a:t> </a:t>
            </a:r>
            <a:r>
              <a:rPr lang="fi-FI" sz="2200" dirty="0" err="1" smtClean="0">
                <a:solidFill>
                  <a:srgbClr val="F79646">
                    <a:lumMod val="75000"/>
                  </a:srgbClr>
                </a:solidFill>
                <a:latin typeface="Arial Narrow" pitchFamily="34" charset="0"/>
              </a:rPr>
              <a:t>lapsed</a:t>
            </a:r>
            <a:r>
              <a:rPr lang="fi-FI" sz="2200" dirty="0" smtClean="0">
                <a:solidFill>
                  <a:srgbClr val="F79646">
                    <a:lumMod val="75000"/>
                  </a:srgbClr>
                </a:solidFill>
                <a:latin typeface="Arial Narrow" pitchFamily="34" charset="0"/>
              </a:rPr>
              <a:t> </a:t>
            </a:r>
            <a:r>
              <a:rPr lang="et-EE" sz="2200" dirty="0" smtClean="0">
                <a:solidFill>
                  <a:srgbClr val="F79646">
                    <a:lumMod val="75000"/>
                  </a:srgbClr>
                </a:solidFill>
                <a:latin typeface="Arial Narrow" pitchFamily="34" charset="0"/>
              </a:rPr>
              <a:t>läbi nende valdkondade õppida võiksid</a:t>
            </a:r>
            <a:r>
              <a:rPr lang="fi-FI" sz="2200" dirty="0" smtClean="0">
                <a:solidFill>
                  <a:srgbClr val="F79646">
                    <a:lumMod val="75000"/>
                  </a:srgbClr>
                </a:solidFill>
                <a:latin typeface="Arial Narrow" pitchFamily="34" charset="0"/>
              </a:rPr>
              <a:t>?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414088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 descr="Billedresultat for læreplaner">
            <a:extLst>
              <a:ext uri="{FF2B5EF4-FFF2-40B4-BE49-F238E27FC236}">
                <a16:creationId xmlns:a16="http://schemas.microsoft.com/office/drawing/2014/main" xmlns="" id="{2A43407D-8946-4041-873D-39AFDF1E6E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0" r="12095" b="-1"/>
          <a:stretch/>
        </p:blipFill>
        <p:spPr bwMode="auto"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408E3DD2-4A91-485A-AED1-A5A5CD435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 fontScale="90000"/>
          </a:bodyPr>
          <a:lstStyle/>
          <a:p>
            <a:r>
              <a:rPr lang="et-EE" sz="2800" dirty="0"/>
              <a:t/>
            </a:r>
            <a:br>
              <a:rPr lang="et-EE" sz="2800" dirty="0"/>
            </a:br>
            <a:r>
              <a:rPr lang="et-EE" sz="2800" dirty="0"/>
              <a:t>2004. aastal </a:t>
            </a:r>
            <a:r>
              <a:rPr lang="et-EE" sz="2800" dirty="0" smtClean="0"/>
              <a:t>jõustus </a:t>
            </a:r>
            <a:r>
              <a:rPr lang="et-EE" sz="2800" dirty="0"/>
              <a:t>uus seadus - viis õiguse rakendamiseks praktikas: õppekavad / </a:t>
            </a:r>
            <a:r>
              <a:rPr lang="et-EE" sz="2800" dirty="0" smtClean="0"/>
              <a:t>õppeplaanid?</a:t>
            </a:r>
            <a:endParaRPr lang="et-EE" sz="28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35A32FA6-BDB4-40BB-97C4-232D75479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" y="2575034"/>
            <a:ext cx="6045199" cy="418136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da-DK" sz="2000" b="1" dirty="0">
                <a:latin typeface="Arial Narrow" pitchFamily="34" charset="0"/>
              </a:rPr>
              <a:t>Valitsuse põhjus:</a:t>
            </a:r>
          </a:p>
          <a:p>
            <a:pPr marL="0" indent="0">
              <a:buNone/>
            </a:pPr>
            <a:r>
              <a:rPr lang="da-DK" sz="2000" dirty="0">
                <a:latin typeface="Arial Narrow" pitchFamily="34" charset="0"/>
              </a:rPr>
              <a:t>Pedagoogiliste õppekavade </a:t>
            </a:r>
            <a:r>
              <a:rPr lang="et-EE" sz="2000" dirty="0" smtClean="0">
                <a:latin typeface="Arial Narrow" pitchFamily="34" charset="0"/>
              </a:rPr>
              <a:t>arendamise</a:t>
            </a:r>
            <a:r>
              <a:rPr lang="da-DK" sz="2000" dirty="0" smtClean="0">
                <a:latin typeface="Arial Narrow" pitchFamily="34" charset="0"/>
              </a:rPr>
              <a:t> </a:t>
            </a:r>
            <a:r>
              <a:rPr lang="da-DK" sz="2000" dirty="0">
                <a:latin typeface="Arial Narrow" pitchFamily="34" charset="0"/>
              </a:rPr>
              <a:t>üheks eesmärgiks on see, et "</a:t>
            </a:r>
            <a:r>
              <a:rPr lang="da-DK" sz="2000" dirty="0" smtClean="0">
                <a:latin typeface="Arial Narrow" pitchFamily="34" charset="0"/>
              </a:rPr>
              <a:t>päevahoiu </a:t>
            </a:r>
            <a:r>
              <a:rPr lang="da-DK" sz="2000" dirty="0">
                <a:latin typeface="Arial Narrow" pitchFamily="34" charset="0"/>
              </a:rPr>
              <a:t>varajased jõupingutused aitavad stimuleerida laste emotsionaalseid, intellektuaalseid ja sotsiaalseid pädevusi ning aidata õigel ajal negatiivset </a:t>
            </a:r>
            <a:r>
              <a:rPr lang="da-DK" sz="2000" dirty="0" smtClean="0">
                <a:latin typeface="Arial Narrow" pitchFamily="34" charset="0"/>
              </a:rPr>
              <a:t>sotsiaalset</a:t>
            </a:r>
            <a:r>
              <a:rPr lang="et-EE" sz="2000" dirty="0" smtClean="0">
                <a:latin typeface="Arial Narrow" pitchFamily="34" charset="0"/>
              </a:rPr>
              <a:t> mõju avastada </a:t>
            </a:r>
            <a:r>
              <a:rPr lang="da-DK" sz="2000" dirty="0" smtClean="0">
                <a:latin typeface="Arial Narrow" pitchFamily="34" charset="0"/>
              </a:rPr>
              <a:t>". </a:t>
            </a:r>
            <a:r>
              <a:rPr lang="da-DK" sz="2000" dirty="0">
                <a:latin typeface="Arial Narrow" pitchFamily="34" charset="0"/>
              </a:rPr>
              <a:t>Henriette Kjær, sotsiaalminister</a:t>
            </a:r>
          </a:p>
          <a:p>
            <a:pPr marL="0" indent="0">
              <a:buNone/>
            </a:pPr>
            <a:r>
              <a:rPr lang="da-DK" sz="2000" b="1" dirty="0">
                <a:latin typeface="Arial Narrow" pitchFamily="34" charset="0"/>
              </a:rPr>
              <a:t>Teadlaste ja ekspertide põhjus:</a:t>
            </a:r>
          </a:p>
          <a:p>
            <a:r>
              <a:rPr lang="et-EE" sz="2000" dirty="0" smtClean="0">
                <a:latin typeface="Arial Narrow" pitchFamily="34" charset="0"/>
              </a:rPr>
              <a:t>Päevahoiu</a:t>
            </a:r>
            <a:r>
              <a:rPr lang="da-DK" sz="2000" dirty="0" smtClean="0">
                <a:latin typeface="Arial Narrow" pitchFamily="34" charset="0"/>
              </a:rPr>
              <a:t> korralduse </a:t>
            </a:r>
            <a:r>
              <a:rPr lang="da-DK" sz="2000" dirty="0">
                <a:latin typeface="Arial Narrow" pitchFamily="34" charset="0"/>
              </a:rPr>
              <a:t>rõhuasetus peab olema selge </a:t>
            </a:r>
            <a:r>
              <a:rPr lang="da-DK" sz="2000" dirty="0" smtClean="0">
                <a:latin typeface="Arial Narrow" pitchFamily="34" charset="0"/>
              </a:rPr>
              <a:t>pedagoogili</a:t>
            </a:r>
            <a:r>
              <a:rPr lang="et-EE" sz="2000" dirty="0" smtClean="0">
                <a:latin typeface="Arial Narrow" pitchFamily="34" charset="0"/>
              </a:rPr>
              <a:t>s</a:t>
            </a:r>
            <a:r>
              <a:rPr lang="da-DK" sz="2000" dirty="0" smtClean="0">
                <a:latin typeface="Arial Narrow" pitchFamily="34" charset="0"/>
              </a:rPr>
              <a:t>e eesmär</a:t>
            </a:r>
            <a:r>
              <a:rPr lang="et-EE" sz="2000" dirty="0" err="1" smtClean="0">
                <a:latin typeface="Arial Narrow" pitchFamily="34" charset="0"/>
              </a:rPr>
              <a:t>giga</a:t>
            </a:r>
            <a:r>
              <a:rPr lang="da-DK" sz="2000" dirty="0" smtClean="0">
                <a:latin typeface="Arial Narrow" pitchFamily="34" charset="0"/>
              </a:rPr>
              <a:t> </a:t>
            </a:r>
            <a:r>
              <a:rPr lang="da-DK" sz="2000" dirty="0">
                <a:latin typeface="Arial Narrow" pitchFamily="34" charset="0"/>
              </a:rPr>
              <a:t>ja see peab olema rohkem kui lihtsalt </a:t>
            </a:r>
            <a:r>
              <a:rPr lang="et-EE" sz="2000" dirty="0" smtClean="0">
                <a:latin typeface="Arial Narrow" pitchFamily="34" charset="0"/>
              </a:rPr>
              <a:t>hoiuteenus</a:t>
            </a:r>
            <a:r>
              <a:rPr lang="da-DK" sz="2000" dirty="0" smtClean="0">
                <a:latin typeface="Arial Narrow" pitchFamily="34" charset="0"/>
              </a:rPr>
              <a:t>.</a:t>
            </a:r>
            <a:endParaRPr lang="da-DK" sz="2000" dirty="0">
              <a:latin typeface="Arial Narrow" pitchFamily="34" charset="0"/>
            </a:endParaRPr>
          </a:p>
          <a:p>
            <a:r>
              <a:rPr lang="da-DK" sz="2000" dirty="0" smtClean="0">
                <a:latin typeface="Arial Narrow" pitchFamily="34" charset="0"/>
              </a:rPr>
              <a:t>Keskendu</a:t>
            </a:r>
            <a:r>
              <a:rPr lang="et-EE" sz="2000" dirty="0" smtClean="0">
                <a:latin typeface="Arial Narrow" pitchFamily="34" charset="0"/>
              </a:rPr>
              <a:t>b</a:t>
            </a:r>
            <a:r>
              <a:rPr lang="da-DK" sz="2000" dirty="0" smtClean="0">
                <a:latin typeface="Arial Narrow" pitchFamily="34" charset="0"/>
              </a:rPr>
              <a:t> </a:t>
            </a:r>
            <a:r>
              <a:rPr lang="da-DK" sz="2000" dirty="0">
                <a:latin typeface="Arial Narrow" pitchFamily="34" charset="0"/>
              </a:rPr>
              <a:t>pedagoogilisele kvaliteedile.</a:t>
            </a:r>
          </a:p>
          <a:p>
            <a:r>
              <a:rPr lang="da-DK" sz="2000" dirty="0" smtClean="0">
                <a:latin typeface="Arial Narrow" pitchFamily="34" charset="0"/>
              </a:rPr>
              <a:t>Päeva</a:t>
            </a:r>
            <a:r>
              <a:rPr lang="et-EE" sz="2000" dirty="0" smtClean="0">
                <a:latin typeface="Arial Narrow" pitchFamily="34" charset="0"/>
              </a:rPr>
              <a:t>hoid </a:t>
            </a:r>
            <a:r>
              <a:rPr lang="da-DK" sz="2000" dirty="0" smtClean="0">
                <a:latin typeface="Arial Narrow" pitchFamily="34" charset="0"/>
              </a:rPr>
              <a:t>pakub </a:t>
            </a:r>
            <a:r>
              <a:rPr lang="et-EE" sz="2000" dirty="0" err="1" smtClean="0">
                <a:latin typeface="Arial Narrow" pitchFamily="34" charset="0"/>
              </a:rPr>
              <a:t>lõimuvaid</a:t>
            </a:r>
            <a:r>
              <a:rPr lang="et-EE" sz="2000" dirty="0" smtClean="0">
                <a:latin typeface="Arial Narrow" pitchFamily="34" charset="0"/>
              </a:rPr>
              <a:t> teenuseid</a:t>
            </a:r>
            <a:r>
              <a:rPr lang="da-DK" sz="2000" dirty="0" smtClean="0">
                <a:latin typeface="Arial Narrow" pitchFamily="34" charset="0"/>
              </a:rPr>
              <a:t>.</a:t>
            </a:r>
            <a:endParaRPr lang="da-DK" sz="2000" dirty="0">
              <a:latin typeface="Arial Narrow" pitchFamily="34" charset="0"/>
            </a:endParaRPr>
          </a:p>
          <a:p>
            <a:r>
              <a:rPr lang="da-DK" sz="2000" dirty="0">
                <a:latin typeface="Arial Narrow" pitchFamily="34" charset="0"/>
              </a:rPr>
              <a:t>Süstemaatiline dokumentatsioon ja hindamine.</a:t>
            </a:r>
          </a:p>
          <a:p>
            <a:r>
              <a:rPr lang="da-DK" sz="2000" dirty="0">
                <a:latin typeface="Arial Narrow" pitchFamily="34" charset="0"/>
              </a:rPr>
              <a:t>Suurem tähelepanu </a:t>
            </a:r>
            <a:r>
              <a:rPr lang="et-EE" sz="2000" dirty="0" smtClean="0">
                <a:latin typeface="Arial Narrow" pitchFamily="34" charset="0"/>
              </a:rPr>
              <a:t>lapsele</a:t>
            </a:r>
            <a:r>
              <a:rPr lang="da-DK" sz="2000" dirty="0" smtClean="0">
                <a:latin typeface="Arial Narrow" pitchFamily="34" charset="0"/>
              </a:rPr>
              <a:t> </a:t>
            </a:r>
            <a:r>
              <a:rPr lang="da-DK" sz="2000" dirty="0">
                <a:latin typeface="Arial Narrow" pitchFamily="34" charset="0"/>
              </a:rPr>
              <a:t>kui üksikisikule. </a:t>
            </a:r>
            <a:r>
              <a:rPr lang="et-EE" sz="2000" dirty="0" smtClean="0">
                <a:latin typeface="Arial Narrow" pitchFamily="34" charset="0"/>
              </a:rPr>
              <a:t>Õpetajatele </a:t>
            </a:r>
            <a:r>
              <a:rPr lang="da-DK" sz="2000" dirty="0" smtClean="0">
                <a:latin typeface="Arial Narrow" pitchFamily="34" charset="0"/>
              </a:rPr>
              <a:t>õppekavade </a:t>
            </a:r>
            <a:r>
              <a:rPr lang="da-DK" sz="2000" dirty="0">
                <a:latin typeface="Arial Narrow" pitchFamily="34" charset="0"/>
              </a:rPr>
              <a:t>tutvustamine koolides ning keskendumine </a:t>
            </a:r>
            <a:r>
              <a:rPr lang="et-EE" sz="2000" dirty="0" smtClean="0">
                <a:latin typeface="Arial Narrow" pitchFamily="34" charset="0"/>
              </a:rPr>
              <a:t>individuaalsetele</a:t>
            </a:r>
            <a:r>
              <a:rPr lang="da-DK" sz="2000" dirty="0" smtClean="0">
                <a:latin typeface="Arial Narrow" pitchFamily="34" charset="0"/>
              </a:rPr>
              <a:t> </a:t>
            </a:r>
            <a:r>
              <a:rPr lang="da-DK" sz="2000" dirty="0">
                <a:latin typeface="Arial Narrow" pitchFamily="34" charset="0"/>
              </a:rPr>
              <a:t>laste arengu- ja õppimisvõimalustele.</a:t>
            </a:r>
            <a:endParaRPr lang="da-DK" sz="1100" dirty="0"/>
          </a:p>
        </p:txBody>
      </p:sp>
    </p:spTree>
    <p:extLst>
      <p:ext uri="{BB962C8B-B14F-4D97-AF65-F5344CB8AC3E}">
        <p14:creationId xmlns:p14="http://schemas.microsoft.com/office/powerpoint/2010/main" val="204202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6" descr="http://www.gustavsminde.dk/wp-content/uploads/2016/12/P1010896-1030x773.jpg">
            <a:extLst>
              <a:ext uri="{FF2B5EF4-FFF2-40B4-BE49-F238E27FC236}">
                <a16:creationId xmlns:a16="http://schemas.microsoft.com/office/drawing/2014/main" xmlns="" id="{609C52C2-B50E-4B56-92CF-5635981849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5" r="7654"/>
          <a:stretch/>
        </p:blipFill>
        <p:spPr bwMode="auto"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D25B2E94-D279-4C74-BB84-EC2ADCDD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t-EE" dirty="0" smtClean="0"/>
              <a:t>Õppeplaanide jätkusuutlikus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8DD3BCB2-B7A6-492C-A072-06E40276D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415088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da-DK" sz="2000" dirty="0"/>
              <a:t>Õppimisplaanid moodustavad tervikliku pedagoogilise õppimise keskkonna.</a:t>
            </a:r>
          </a:p>
          <a:p>
            <a:pPr marL="0" indent="0">
              <a:buNone/>
            </a:pPr>
            <a:r>
              <a:rPr lang="et-EE" sz="2000" dirty="0" smtClean="0"/>
              <a:t>Nt.</a:t>
            </a:r>
            <a:r>
              <a:rPr lang="da-DK" sz="2000" dirty="0" smtClean="0"/>
              <a:t> </a:t>
            </a:r>
            <a:r>
              <a:rPr lang="et-EE" sz="2000" dirty="0" smtClean="0"/>
              <a:t>k</a:t>
            </a:r>
            <a:r>
              <a:rPr lang="da-DK" sz="2000" dirty="0" smtClean="0"/>
              <a:t>eskkond</a:t>
            </a:r>
            <a:r>
              <a:rPr lang="da-DK" sz="2000" dirty="0"/>
              <a:t>, mis keskendub nii kehale, liikumisele ja meelele kui ka kommunikatsioonile ja </a:t>
            </a:r>
            <a:r>
              <a:rPr lang="da-DK" sz="2000" dirty="0" smtClean="0"/>
              <a:t>sotsiaalsetele</a:t>
            </a:r>
            <a:r>
              <a:rPr lang="et-EE" sz="2000" dirty="0" smtClean="0"/>
              <a:t> oskustele.</a:t>
            </a:r>
            <a:endParaRPr lang="da-DK" sz="2000" dirty="0"/>
          </a:p>
          <a:p>
            <a:pPr marL="0" indent="0">
              <a:buNone/>
            </a:pPr>
            <a:r>
              <a:rPr lang="da-DK" sz="2000" dirty="0"/>
              <a:t>Õppimisplaan on üldine raamistik sellele, </a:t>
            </a:r>
            <a:r>
              <a:rPr lang="et-EE" sz="2000" dirty="0" smtClean="0"/>
              <a:t>millele </a:t>
            </a:r>
            <a:r>
              <a:rPr lang="da-DK" sz="2000" dirty="0" smtClean="0"/>
              <a:t>päevahoiuasutused </a:t>
            </a:r>
            <a:r>
              <a:rPr lang="da-DK" sz="2000" dirty="0"/>
              <a:t>peavad laste arengu ja õppimisega tegelemisel keskenduma.</a:t>
            </a:r>
          </a:p>
          <a:p>
            <a:pPr marL="0" indent="0">
              <a:buNone/>
            </a:pPr>
            <a:r>
              <a:rPr lang="da-DK" sz="2000" dirty="0" smtClean="0"/>
              <a:t>Pedagoogili</a:t>
            </a:r>
            <a:r>
              <a:rPr lang="et-EE" sz="2000" dirty="0" err="1" smtClean="0"/>
              <a:t>ne</a:t>
            </a:r>
            <a:r>
              <a:rPr lang="da-DK" sz="2000" dirty="0" smtClean="0"/>
              <a:t> </a:t>
            </a:r>
            <a:r>
              <a:rPr lang="da-DK" sz="2000" dirty="0"/>
              <a:t>õppeplaan </a:t>
            </a:r>
            <a:r>
              <a:rPr lang="et-EE" sz="2000" dirty="0" smtClean="0"/>
              <a:t>selgitab</a:t>
            </a:r>
            <a:r>
              <a:rPr lang="da-DK" sz="2000" dirty="0" smtClean="0"/>
              <a:t>, </a:t>
            </a:r>
            <a:r>
              <a:rPr lang="da-DK" sz="2000" dirty="0"/>
              <a:t>et väikelaste </a:t>
            </a:r>
            <a:r>
              <a:rPr lang="da-DK" sz="2000" dirty="0" smtClean="0"/>
              <a:t>õppimine </a:t>
            </a:r>
            <a:r>
              <a:rPr lang="da-DK" sz="2000" dirty="0"/>
              <a:t>toimub </a:t>
            </a:r>
            <a:r>
              <a:rPr lang="da-DK" sz="2000" dirty="0" smtClean="0"/>
              <a:t>päeva</a:t>
            </a:r>
            <a:r>
              <a:rPr lang="et-EE" sz="2000" dirty="0" smtClean="0"/>
              <a:t> jooksul</a:t>
            </a:r>
            <a:r>
              <a:rPr lang="da-DK" sz="2000" dirty="0" smtClean="0"/>
              <a:t> </a:t>
            </a:r>
            <a:r>
              <a:rPr lang="da-DK" sz="2000" dirty="0"/>
              <a:t>kõikides olukordades - ka lõunasöögi </a:t>
            </a:r>
            <a:r>
              <a:rPr lang="et-EE" sz="2000" dirty="0" smtClean="0"/>
              <a:t>söömisel </a:t>
            </a:r>
            <a:r>
              <a:rPr lang="da-DK" sz="2000" dirty="0" smtClean="0"/>
              <a:t>või </a:t>
            </a:r>
            <a:r>
              <a:rPr lang="da-DK" sz="2000" dirty="0"/>
              <a:t>jalatsite </a:t>
            </a:r>
            <a:r>
              <a:rPr lang="et-EE" sz="2000" dirty="0" smtClean="0"/>
              <a:t>jalgapanemise</a:t>
            </a:r>
            <a:r>
              <a:rPr lang="da-DK" sz="2000" dirty="0" smtClean="0"/>
              <a:t> </a:t>
            </a:r>
            <a:r>
              <a:rPr lang="da-DK" sz="2000" dirty="0"/>
              <a:t>praktiseerimisel.</a:t>
            </a:r>
          </a:p>
          <a:p>
            <a:pPr marL="0" indent="0">
              <a:buNone/>
            </a:pPr>
            <a:r>
              <a:rPr lang="da-DK" sz="2000" dirty="0"/>
              <a:t>Ja see puudutab kõike alates isiklikest ja sotsiaalsetest pädevustest kuni looduse ja kultuuri </a:t>
            </a:r>
            <a:r>
              <a:rPr lang="da-DK" sz="2000" dirty="0" smtClean="0"/>
              <a:t>tund</a:t>
            </a:r>
            <a:r>
              <a:rPr lang="et-EE" sz="2000" dirty="0" err="1" smtClean="0"/>
              <a:t>miseni</a:t>
            </a:r>
            <a:r>
              <a:rPr lang="da-DK" sz="2000" dirty="0" smtClean="0"/>
              <a:t>.</a:t>
            </a:r>
            <a:endParaRPr lang="et-EE" sz="2000" dirty="0" smtClean="0"/>
          </a:p>
          <a:p>
            <a:pPr marL="0" indent="0">
              <a:buNone/>
            </a:pPr>
            <a:r>
              <a:rPr lang="da-DK" sz="2000" dirty="0" smtClean="0">
                <a:hlinkClick r:id="rId3"/>
              </a:rPr>
              <a:t>https</a:t>
            </a:r>
            <a:r>
              <a:rPr lang="da-DK" sz="2000" dirty="0">
                <a:hlinkClick r:id="rId3"/>
              </a:rPr>
              <a:t>://www.youtube.com/watch?v=vweASReRNTo</a:t>
            </a:r>
            <a:endParaRPr lang="da-DK" sz="2000" dirty="0"/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297521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2" name="Picture 2" descr="http://www.juniorbusiness.dk/wp-content/uploads/2013/04/008dbe2ff46ee86e425f37e9ed2752e0.jpg">
            <a:extLst>
              <a:ext uri="{FF2B5EF4-FFF2-40B4-BE49-F238E27FC236}">
                <a16:creationId xmlns:a16="http://schemas.microsoft.com/office/drawing/2014/main" xmlns="" id="{A1789547-551B-4481-96C1-176BFBCCFF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5" r="3587" b="1"/>
          <a:stretch/>
        </p:blipFill>
        <p:spPr bwMode="auto"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A128B9F7-428A-4338-9D5F-99D43D9FE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fi-FI" sz="3700" dirty="0" err="1"/>
              <a:t>Pedagoogika</a:t>
            </a:r>
            <a:r>
              <a:rPr lang="fi-FI" sz="3700" dirty="0"/>
              <a:t> </a:t>
            </a:r>
            <a:r>
              <a:rPr lang="fi-FI" sz="3700" dirty="0" err="1"/>
              <a:t>Taanis</a:t>
            </a:r>
            <a:r>
              <a:rPr lang="fi-FI" sz="3700" dirty="0"/>
              <a:t> </a:t>
            </a:r>
            <a:r>
              <a:rPr lang="fi-FI" sz="3700" dirty="0" err="1" smtClean="0"/>
              <a:t>rõhuta</a:t>
            </a:r>
            <a:r>
              <a:rPr lang="et-EE" sz="3700" dirty="0" smtClean="0"/>
              <a:t>b</a:t>
            </a:r>
            <a:r>
              <a:rPr lang="fi-FI" sz="3700" dirty="0" smtClean="0"/>
              <a:t> </a:t>
            </a:r>
            <a:r>
              <a:rPr lang="fi-FI" sz="3700" dirty="0" err="1"/>
              <a:t>nii</a:t>
            </a:r>
            <a:r>
              <a:rPr lang="fi-FI" sz="3700" dirty="0"/>
              <a:t> </a:t>
            </a:r>
            <a:r>
              <a:rPr lang="fi-FI" sz="3700" dirty="0" err="1"/>
              <a:t>vaba</a:t>
            </a:r>
            <a:r>
              <a:rPr lang="fi-FI" sz="3700" dirty="0"/>
              <a:t> </a:t>
            </a:r>
            <a:r>
              <a:rPr lang="fi-FI" sz="3700" dirty="0" err="1"/>
              <a:t>kui</a:t>
            </a:r>
            <a:r>
              <a:rPr lang="fi-FI" sz="3700" dirty="0"/>
              <a:t> ka </a:t>
            </a:r>
            <a:r>
              <a:rPr lang="fi-FI" sz="3700" dirty="0" err="1"/>
              <a:t>planeeritud</a:t>
            </a:r>
            <a:r>
              <a:rPr lang="fi-FI" sz="3700" dirty="0"/>
              <a:t> </a:t>
            </a:r>
            <a:r>
              <a:rPr lang="fi-FI" sz="3700" dirty="0" err="1"/>
              <a:t>mängimist</a:t>
            </a:r>
            <a:r>
              <a:rPr lang="fi-FI" sz="3700" dirty="0"/>
              <a:t>.</a:t>
            </a:r>
            <a:endParaRPr lang="da-DK" sz="37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5907F732-6074-49BB-B652-B33306063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521" y="2575034"/>
            <a:ext cx="5551914" cy="40391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r>
              <a:rPr lang="da-DK" sz="2000" dirty="0"/>
              <a:t>Mängimine on lastele isikliku ja sotsiaalse õppimise ja arengu seisukohalt väga oluline.</a:t>
            </a:r>
          </a:p>
          <a:p>
            <a:pPr marL="0" indent="0">
              <a:buNone/>
            </a:pPr>
            <a:r>
              <a:rPr lang="da-DK" sz="2000" dirty="0" smtClean="0"/>
              <a:t>Mäng </a:t>
            </a:r>
            <a:r>
              <a:rPr lang="da-DK" sz="2000" dirty="0"/>
              <a:t>edendab fantaasiat, algatusvõimet, keelt, uudishimu, sotsiaalseid pädevusi, eneseväärikust ja identiteeti. Mängimine on eesmärk iseenesest ja see peab olema päevase hoolduse pidev osa.</a:t>
            </a:r>
          </a:p>
          <a:p>
            <a:pPr marL="0" indent="0">
              <a:buNone/>
            </a:pPr>
            <a:r>
              <a:rPr lang="da-DK" sz="2000" dirty="0"/>
              <a:t>Paljud lapsed mängivad spontaanselt, kuid mõnikord </a:t>
            </a:r>
            <a:r>
              <a:rPr lang="et-EE" sz="2000" dirty="0" smtClean="0"/>
              <a:t>ei oska  lapsed </a:t>
            </a:r>
            <a:r>
              <a:rPr lang="da-DK" sz="2000" dirty="0" smtClean="0"/>
              <a:t>mängi</a:t>
            </a:r>
            <a:r>
              <a:rPr lang="et-EE" sz="2000" dirty="0" err="1" smtClean="0"/>
              <a:t>da</a:t>
            </a:r>
            <a:r>
              <a:rPr lang="et-EE" sz="2000" dirty="0"/>
              <a:t> </a:t>
            </a:r>
            <a:r>
              <a:rPr lang="et-EE" sz="2000" dirty="0" smtClean="0"/>
              <a:t>ja sellisel juhul</a:t>
            </a:r>
            <a:r>
              <a:rPr lang="da-DK" sz="2000" dirty="0" smtClean="0"/>
              <a:t> </a:t>
            </a:r>
            <a:r>
              <a:rPr lang="da-DK" sz="2000" dirty="0"/>
              <a:t>tuleb </a:t>
            </a:r>
            <a:r>
              <a:rPr lang="et-EE" sz="2000" dirty="0" smtClean="0"/>
              <a:t>neid </a:t>
            </a:r>
            <a:r>
              <a:rPr lang="da-DK" sz="2000" dirty="0" smtClean="0"/>
              <a:t>toetada</a:t>
            </a:r>
            <a:r>
              <a:rPr lang="da-DK" sz="2000" dirty="0"/>
              <a:t>, juhtida ja kujundada nii, et kõik lapsed saaksid </a:t>
            </a:r>
            <a:r>
              <a:rPr lang="et-EE" sz="2000" dirty="0" smtClean="0"/>
              <a:t>mängus </a:t>
            </a:r>
            <a:r>
              <a:rPr lang="da-DK" sz="2000" dirty="0" smtClean="0"/>
              <a:t>osaleda </a:t>
            </a:r>
            <a:r>
              <a:rPr lang="da-DK" sz="2000" dirty="0"/>
              <a:t>ja mäng oleks positiivne kõigile lastele.</a:t>
            </a:r>
          </a:p>
          <a:p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216339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6" name="Picture 2" descr="http://1.bp.blogspot.com/-BqavBybYbbg/UCBU-lMNo6I/AAAAAAAAAHo/WGALht17bZo/s1600/s20.jpg">
            <a:extLst>
              <a:ext uri="{FF2B5EF4-FFF2-40B4-BE49-F238E27FC236}">
                <a16:creationId xmlns:a16="http://schemas.microsoft.com/office/drawing/2014/main" xmlns="" id="{5D7A9CD0-FAC4-45D7-A456-B39B47A3F9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" r="25707" b="-2"/>
          <a:stretch/>
        </p:blipFill>
        <p:spPr bwMode="auto"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3226B346-AC86-4A4A-B6E8-A031D6781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370" y="329500"/>
            <a:ext cx="5120114" cy="1692794"/>
          </a:xfrm>
        </p:spPr>
        <p:txBody>
          <a:bodyPr>
            <a:normAutofit/>
          </a:bodyPr>
          <a:lstStyle/>
          <a:p>
            <a:r>
              <a:rPr lang="da-DK" dirty="0"/>
              <a:t>Kaasamine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95EDFA11-C5EF-4F9A-92B9-05364A4F3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1" y="2575034"/>
            <a:ext cx="5673834" cy="4140726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t-EE" sz="2000" dirty="0" smtClean="0"/>
              <a:t>Erivajadusega </a:t>
            </a:r>
            <a:r>
              <a:rPr lang="da-DK" sz="2000" dirty="0" smtClean="0"/>
              <a:t>lapsed </a:t>
            </a:r>
            <a:r>
              <a:rPr lang="da-DK" sz="2000" dirty="0"/>
              <a:t>on ka pedagoogilise </a:t>
            </a:r>
            <a:r>
              <a:rPr lang="da-DK" sz="2000" dirty="0" smtClean="0"/>
              <a:t>õppeplaani </a:t>
            </a:r>
            <a:r>
              <a:rPr lang="da-DK" sz="2000" dirty="0"/>
              <a:t>fookuses. Näiteks </a:t>
            </a:r>
            <a:r>
              <a:rPr lang="da-DK" sz="2000" dirty="0" smtClean="0"/>
              <a:t>kaasa</a:t>
            </a:r>
            <a:r>
              <a:rPr lang="et-EE" sz="2000" dirty="0" smtClean="0"/>
              <a:t>mine</a:t>
            </a:r>
            <a:r>
              <a:rPr lang="da-DK" sz="2000" dirty="0" smtClean="0"/>
              <a:t> kogukonda</a:t>
            </a:r>
            <a:r>
              <a:rPr lang="et-EE" sz="2000" dirty="0" smtClean="0"/>
              <a:t>.</a:t>
            </a:r>
            <a:endParaRPr lang="da-DK" sz="2000" dirty="0"/>
          </a:p>
          <a:p>
            <a:pPr marL="0" indent="0" fontAlgn="base">
              <a:buNone/>
            </a:pPr>
            <a:r>
              <a:rPr lang="da-DK" sz="2000" dirty="0"/>
              <a:t>Kaasamise </a:t>
            </a:r>
            <a:r>
              <a:rPr lang="et-EE" sz="2000" dirty="0" smtClean="0"/>
              <a:t>eesmärgiks on integreerida erivajadusega lapsed tavalaste kollektiivi. </a:t>
            </a:r>
            <a:r>
              <a:rPr lang="da-DK" sz="2000" dirty="0" smtClean="0"/>
              <a:t> </a:t>
            </a:r>
            <a:r>
              <a:rPr lang="et-EE" sz="2000" dirty="0" smtClean="0"/>
              <a:t>Lapsi</a:t>
            </a:r>
            <a:r>
              <a:rPr lang="et-EE" sz="2000" dirty="0"/>
              <a:t> </a:t>
            </a:r>
            <a:r>
              <a:rPr lang="da-DK" sz="2000" dirty="0" smtClean="0"/>
              <a:t>õpetatakse</a:t>
            </a:r>
            <a:r>
              <a:rPr lang="et-EE" sz="2000" dirty="0" smtClean="0"/>
              <a:t> </a:t>
            </a:r>
            <a:r>
              <a:rPr lang="da-DK" sz="2000" dirty="0" smtClean="0"/>
              <a:t>ja </a:t>
            </a:r>
            <a:r>
              <a:rPr lang="da-DK" sz="2000" dirty="0"/>
              <a:t>toetatakse tavalises klassis ning neile </a:t>
            </a:r>
            <a:r>
              <a:rPr lang="et-EE" sz="2000" dirty="0" smtClean="0"/>
              <a:t>on tagatud</a:t>
            </a:r>
            <a:r>
              <a:rPr lang="da-DK" sz="2000" dirty="0" smtClean="0"/>
              <a:t> </a:t>
            </a:r>
            <a:r>
              <a:rPr lang="da-DK" sz="2000" dirty="0"/>
              <a:t>vajalik toetus ja abivahendid.</a:t>
            </a:r>
          </a:p>
          <a:p>
            <a:pPr marL="0" indent="0" fontAlgn="base">
              <a:buNone/>
            </a:pPr>
            <a:r>
              <a:rPr lang="da-DK" sz="2000" dirty="0"/>
              <a:t>Eesmärk on säilitada </a:t>
            </a:r>
            <a:r>
              <a:rPr lang="da-DK" sz="2000" dirty="0" smtClean="0"/>
              <a:t>lapse</a:t>
            </a:r>
            <a:r>
              <a:rPr lang="et-EE" sz="2000" dirty="0" smtClean="0"/>
              <a:t> tavapärane</a:t>
            </a:r>
            <a:r>
              <a:rPr lang="da-DK" sz="2000" dirty="0" smtClean="0"/>
              <a:t> õppimis</a:t>
            </a:r>
            <a:r>
              <a:rPr lang="et-EE" sz="2000" dirty="0" smtClean="0"/>
              <a:t> -</a:t>
            </a:r>
            <a:r>
              <a:rPr lang="da-DK" sz="2000" dirty="0" smtClean="0"/>
              <a:t>ja sotsiaal</a:t>
            </a:r>
            <a:r>
              <a:rPr lang="et-EE" sz="2000" dirty="0" err="1" smtClean="0"/>
              <a:t>ne</a:t>
            </a:r>
            <a:r>
              <a:rPr lang="et-EE" sz="2000" dirty="0" smtClean="0"/>
              <a:t> keskkond</a:t>
            </a:r>
            <a:r>
              <a:rPr lang="da-DK" sz="2000" dirty="0" smtClean="0"/>
              <a:t>, tagades</a:t>
            </a:r>
            <a:r>
              <a:rPr lang="et-EE" sz="2000" dirty="0" smtClean="0"/>
              <a:t> läbi selle</a:t>
            </a:r>
            <a:r>
              <a:rPr lang="da-DK" sz="2000" dirty="0" smtClean="0"/>
              <a:t> la</a:t>
            </a:r>
            <a:r>
              <a:rPr lang="et-EE" sz="2000" dirty="0" err="1" smtClean="0"/>
              <a:t>pse</a:t>
            </a:r>
            <a:r>
              <a:rPr lang="da-DK" sz="2000" dirty="0" smtClean="0"/>
              <a:t> </a:t>
            </a:r>
            <a:r>
              <a:rPr lang="da-DK" sz="2000" dirty="0"/>
              <a:t>arengu ja heaolu.</a:t>
            </a:r>
            <a:endParaRPr lang="da-DK" sz="1700" dirty="0"/>
          </a:p>
        </p:txBody>
      </p:sp>
    </p:spTree>
    <p:extLst>
      <p:ext uri="{BB962C8B-B14F-4D97-AF65-F5344CB8AC3E}">
        <p14:creationId xmlns:p14="http://schemas.microsoft.com/office/powerpoint/2010/main" val="3028777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0" name="Picture 2" descr="https://www.regeringen.dk/media/2518/kampagnepaedagog_a-center_m-crop_w-1200_h-630.jpg">
            <a:extLst>
              <a:ext uri="{FF2B5EF4-FFF2-40B4-BE49-F238E27FC236}">
                <a16:creationId xmlns:a16="http://schemas.microsoft.com/office/drawing/2014/main" xmlns="" id="{7AE6552D-974A-4FC3-8B74-30ACB8B655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r="23338"/>
          <a:stretch/>
        </p:blipFill>
        <p:spPr bwMode="auto"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EB9F27B6-4EFE-4688-A239-C839836F1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t-EE" sz="2800" dirty="0" smtClean="0"/>
              <a:t>Hetkel toimumas</a:t>
            </a:r>
            <a:r>
              <a:rPr lang="da-DK" sz="2800" dirty="0" smtClean="0"/>
              <a:t>: </a:t>
            </a:r>
            <a:r>
              <a:rPr lang="da-DK" sz="2800" dirty="0"/>
              <a:t>uus leping parlamendis. Rohkem vahendeid, </a:t>
            </a:r>
            <a:r>
              <a:rPr lang="da-DK" sz="2800" dirty="0" smtClean="0"/>
              <a:t>parem </a:t>
            </a:r>
            <a:r>
              <a:rPr lang="da-DK" sz="2800" dirty="0"/>
              <a:t>õpetaja ja lapse suhe, tugevamad </a:t>
            </a:r>
            <a:r>
              <a:rPr lang="da-DK" sz="2800" dirty="0" smtClean="0"/>
              <a:t>päeva</a:t>
            </a:r>
            <a:r>
              <a:rPr lang="et-EE" sz="2800" dirty="0" smtClean="0"/>
              <a:t>hoiu</a:t>
            </a:r>
            <a:r>
              <a:rPr lang="da-DK" sz="2800" dirty="0" smtClean="0"/>
              <a:t>keskused</a:t>
            </a:r>
            <a:endParaRPr lang="da-DK" sz="28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833A32CB-1DF8-4223-AA9F-C012BE399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975" y="2575034"/>
            <a:ext cx="5643459" cy="3920034"/>
          </a:xfrm>
        </p:spPr>
        <p:txBody>
          <a:bodyPr>
            <a:normAutofit/>
          </a:bodyPr>
          <a:lstStyle/>
          <a:p>
            <a:r>
              <a:rPr lang="da-DK" sz="2000" dirty="0"/>
              <a:t>Kolm üldist </a:t>
            </a:r>
            <a:r>
              <a:rPr lang="da-DK" sz="2000" dirty="0" smtClean="0"/>
              <a:t>punkti</a:t>
            </a:r>
            <a:r>
              <a:rPr lang="da-DK" sz="2000" dirty="0"/>
              <a:t>, mis </a:t>
            </a:r>
            <a:r>
              <a:rPr lang="et-EE" sz="2000" smtClean="0"/>
              <a:t>tõstavad lapsehoiuteenuse </a:t>
            </a:r>
            <a:r>
              <a:rPr lang="et-EE" sz="2000" dirty="0" smtClean="0"/>
              <a:t>kvaliteeti</a:t>
            </a:r>
            <a:r>
              <a:rPr lang="da-DK" sz="2000" dirty="0" smtClean="0"/>
              <a:t> </a:t>
            </a:r>
            <a:r>
              <a:rPr lang="da-DK" sz="2000" dirty="0"/>
              <a:t>kõigi laste </a:t>
            </a:r>
            <a:r>
              <a:rPr lang="da-DK" sz="2000" dirty="0" smtClean="0"/>
              <a:t>jaoks</a:t>
            </a:r>
            <a:r>
              <a:rPr lang="da-DK" sz="2000" dirty="0"/>
              <a:t>:</a:t>
            </a:r>
          </a:p>
          <a:p>
            <a:r>
              <a:rPr lang="da-DK" sz="2000" dirty="0"/>
              <a:t> 1. Suurenenud paindlikkus ja valik lastega peredele. Ebatavalise tööajaga vanemad saavad võimaluse kombineerida päevahoiuasutusi rahalise toetusega hoolduseks kodus </a:t>
            </a:r>
            <a:r>
              <a:rPr lang="et-EE" sz="2000" dirty="0" smtClean="0"/>
              <a:t>lapsele </a:t>
            </a:r>
            <a:r>
              <a:rPr lang="da-DK" sz="2000" dirty="0" smtClean="0"/>
              <a:t>turvalises </a:t>
            </a:r>
            <a:r>
              <a:rPr lang="da-DK" sz="2000" dirty="0"/>
              <a:t>keskkonnas.</a:t>
            </a:r>
          </a:p>
          <a:p>
            <a:r>
              <a:rPr lang="da-DK" sz="2000" dirty="0"/>
              <a:t>2. Parem õppimine ja heaolu kõikidele lastele ja </a:t>
            </a:r>
            <a:r>
              <a:rPr lang="da-DK" sz="2000" dirty="0" smtClean="0"/>
              <a:t>sidus</a:t>
            </a:r>
            <a:r>
              <a:rPr lang="et-EE" sz="2000" dirty="0" err="1" smtClean="0"/>
              <a:t>us</a:t>
            </a:r>
            <a:r>
              <a:rPr lang="et-EE" sz="2000" dirty="0" smtClean="0"/>
              <a:t> lapse eaga</a:t>
            </a:r>
            <a:r>
              <a:rPr lang="da-DK" sz="2000" dirty="0" smtClean="0"/>
              <a:t>. </a:t>
            </a:r>
            <a:r>
              <a:rPr lang="da-DK" sz="2000" dirty="0"/>
              <a:t>Õppimisplaanid on </a:t>
            </a:r>
            <a:r>
              <a:rPr lang="da-DK" sz="2000" dirty="0" smtClean="0"/>
              <a:t>paindlikud</a:t>
            </a:r>
            <a:r>
              <a:rPr lang="et-EE" sz="2000" dirty="0" smtClean="0"/>
              <a:t>,</a:t>
            </a:r>
            <a:r>
              <a:rPr lang="da-DK" sz="2000" dirty="0" smtClean="0"/>
              <a:t> </a:t>
            </a:r>
            <a:r>
              <a:rPr lang="da-DK" sz="2000" dirty="0"/>
              <a:t>vähem </a:t>
            </a:r>
            <a:r>
              <a:rPr lang="da-DK" sz="2000" dirty="0" smtClean="0"/>
              <a:t>dokumentatsiooni</a:t>
            </a:r>
            <a:r>
              <a:rPr lang="et-EE" sz="2000" dirty="0" smtClean="0"/>
              <a:t>.</a:t>
            </a:r>
          </a:p>
          <a:p>
            <a:r>
              <a:rPr lang="da-DK" sz="2000" dirty="0" smtClean="0"/>
              <a:t>3</a:t>
            </a:r>
            <a:r>
              <a:rPr lang="da-DK" sz="2000" dirty="0"/>
              <a:t>. </a:t>
            </a:r>
            <a:r>
              <a:rPr lang="da-DK" sz="2000" dirty="0" smtClean="0"/>
              <a:t>Kvaliteet</a:t>
            </a:r>
            <a:r>
              <a:rPr lang="et-EE" sz="2000" dirty="0" err="1" smtClean="0"/>
              <a:t>ne</a:t>
            </a:r>
            <a:r>
              <a:rPr lang="da-DK" sz="2000" dirty="0" smtClean="0"/>
              <a:t> professionaa</a:t>
            </a:r>
            <a:r>
              <a:rPr lang="et-EE" sz="2000" dirty="0" err="1" smtClean="0"/>
              <a:t>ln</a:t>
            </a:r>
            <a:r>
              <a:rPr lang="da-DK" sz="2000" dirty="0" smtClean="0"/>
              <a:t>e </a:t>
            </a:r>
            <a:r>
              <a:rPr lang="da-DK" sz="2000" dirty="0"/>
              <a:t>ja selge </a:t>
            </a:r>
            <a:r>
              <a:rPr lang="da-DK" sz="2000" dirty="0" smtClean="0"/>
              <a:t>juhtimi</a:t>
            </a:r>
            <a:r>
              <a:rPr lang="et-EE" sz="2000" dirty="0" err="1" smtClean="0"/>
              <a:t>ne</a:t>
            </a:r>
            <a:r>
              <a:rPr lang="et-EE" sz="2000" dirty="0" smtClean="0"/>
              <a:t>.</a:t>
            </a:r>
            <a:r>
              <a:rPr lang="da-DK" sz="2000" dirty="0" smtClean="0"/>
              <a:t> </a:t>
            </a:r>
            <a:r>
              <a:rPr lang="da-DK" sz="2000" dirty="0"/>
              <a:t>Rohkem kvalifikatsioone.</a:t>
            </a:r>
            <a:endParaRPr lang="da-DK" sz="1500" dirty="0"/>
          </a:p>
        </p:txBody>
      </p:sp>
    </p:spTree>
    <p:extLst>
      <p:ext uri="{BB962C8B-B14F-4D97-AF65-F5344CB8AC3E}">
        <p14:creationId xmlns:p14="http://schemas.microsoft.com/office/powerpoint/2010/main" val="2039610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2" descr="http://www.ernaeringsfokus.dk/~/media/ernaeringsfokus/events/sunde-boern-2017/piger-sb900x503.jpg?w=833">
            <a:extLst>
              <a:ext uri="{FF2B5EF4-FFF2-40B4-BE49-F238E27FC236}">
                <a16:creationId xmlns:a16="http://schemas.microsoft.com/office/drawing/2014/main" xmlns="" id="{893F3AC3-068C-46F6-93FF-1004CC672F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3" r="18726"/>
          <a:stretch/>
        </p:blipFill>
        <p:spPr bwMode="auto"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94148D75-29AE-4D0F-BE8B-C7F27A290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t-EE" dirty="0" smtClean="0"/>
              <a:t>Päevahoid Taanis</a:t>
            </a:r>
            <a:endParaRPr lang="da-DK" dirty="0"/>
          </a:p>
        </p:txBody>
      </p:sp>
      <p:sp>
        <p:nvSpPr>
          <p:cNvPr id="1031" name="Content Placeholder 1030"/>
          <p:cNvSpPr>
            <a:spLocks noGrp="1"/>
          </p:cNvSpPr>
          <p:nvPr>
            <p:ph idx="1"/>
          </p:nvPr>
        </p:nvSpPr>
        <p:spPr>
          <a:xfrm>
            <a:off x="254525" y="2575034"/>
            <a:ext cx="5520910" cy="401430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t-EE" sz="2000" dirty="0" smtClean="0"/>
              <a:t>Ajalooline tagasivaade</a:t>
            </a:r>
            <a:r>
              <a:rPr lang="en-US" sz="2000" dirty="0" smtClean="0"/>
              <a:t>:</a:t>
            </a:r>
            <a:endParaRPr lang="en-US" sz="2000" dirty="0"/>
          </a:p>
          <a:p>
            <a:r>
              <a:rPr lang="et-EE" sz="2000" dirty="0" smtClean="0"/>
              <a:t>Taani heaolu süsteemi areng sai alguse pärast II Maailmasõda. Eriti kiire areng toimus viiekümnendatel ja kuuekümnendatel aastatel. Süsteem ei piirdu ainult kodanikele turvatunde tagamisega. Taani heaolusüsteemi alustalad on:</a:t>
            </a:r>
          </a:p>
          <a:p>
            <a:r>
              <a:rPr lang="et-EE" sz="2000" dirty="0" smtClean="0"/>
              <a:t>Skandinaavia heaolu mudel on poliitiline mudel, mis väärtustab ühiskonna kõikide inimeste juurdepääsu sotsiaalsetele toetustele sõltumata nende inimeste sotsiaalsest taustast või päritolust.</a:t>
            </a:r>
          </a:p>
          <a:p>
            <a:r>
              <a:rPr lang="et-EE" sz="2000" dirty="0" smtClean="0"/>
              <a:t>Sellised toetused ei sõltu kindlustusest või teistest tarbija poolt tasutavatest maksudest.</a:t>
            </a:r>
          </a:p>
          <a:p>
            <a:r>
              <a:rPr lang="et-EE" sz="2000" dirty="0" smtClean="0"/>
              <a:t>Igale ühele on tagatud võrdne juurdepääs haridusele ning hiljem ka päevahoiule.</a:t>
            </a:r>
          </a:p>
        </p:txBody>
      </p:sp>
    </p:spTree>
    <p:extLst>
      <p:ext uri="{BB962C8B-B14F-4D97-AF65-F5344CB8AC3E}">
        <p14:creationId xmlns:p14="http://schemas.microsoft.com/office/powerpoint/2010/main" val="191273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xmlns="" id="{71766282-2D8A-4788-B8E8-35C271B77D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5" r="15793" b="-2"/>
          <a:stretch/>
        </p:blipFill>
        <p:spPr bwMode="auto"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FB0CEE70-2D5C-40CA-AB8A-44E0F36E7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t-EE" dirty="0" smtClean="0"/>
              <a:t>Enne kuuekümnendaid</a:t>
            </a:r>
            <a:endParaRPr lang="da-DK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35467" y="2575034"/>
            <a:ext cx="5935133" cy="4282966"/>
          </a:xfrm>
        </p:spPr>
        <p:txBody>
          <a:bodyPr>
            <a:normAutofit/>
          </a:bodyPr>
          <a:lstStyle/>
          <a:p>
            <a:r>
              <a:rPr lang="et-EE" altLang="da-DK" sz="2000" dirty="0" smtClean="0">
                <a:latin typeface="Arial Narrow" panose="020B0606020202030204" pitchFamily="34" charset="0"/>
              </a:rPr>
              <a:t>Last vaadeldi kui tühja kesta.</a:t>
            </a:r>
            <a:endParaRPr lang="en-GB" altLang="da-DK" sz="2000" dirty="0">
              <a:latin typeface="Arial Narrow" panose="020B0606020202030204" pitchFamily="34" charset="0"/>
            </a:endParaRPr>
          </a:p>
          <a:p>
            <a:r>
              <a:rPr lang="et-EE" altLang="da-DK" sz="2000" dirty="0" smtClean="0">
                <a:latin typeface="Arial Narrow" panose="020B0606020202030204" pitchFamily="34" charset="0"/>
              </a:rPr>
              <a:t>Vanemad vastutasid, et lapsest sirguks ühiskonna ootustele vastav kodanik.</a:t>
            </a:r>
            <a:endParaRPr lang="en-GB" altLang="da-DK" sz="2000" dirty="0">
              <a:latin typeface="Arial Narrow" panose="020B0606020202030204" pitchFamily="34" charset="0"/>
            </a:endParaRPr>
          </a:p>
          <a:p>
            <a:r>
              <a:rPr lang="et-EE" altLang="da-DK" sz="2000" dirty="0" smtClean="0">
                <a:latin typeface="Arial Narrow" panose="020B0606020202030204" pitchFamily="34" charset="0"/>
              </a:rPr>
              <a:t>Kool vastutas, et laps saaks  teadmised.</a:t>
            </a:r>
          </a:p>
          <a:p>
            <a:r>
              <a:rPr lang="et-EE" altLang="da-DK" sz="2000" dirty="0" smtClean="0">
                <a:latin typeface="Arial Narrow" panose="020B0606020202030204" pitchFamily="34" charset="0"/>
              </a:rPr>
              <a:t>Kirik vastutas, et laps saaks religioosse kasvatuse. </a:t>
            </a:r>
          </a:p>
          <a:p>
            <a:r>
              <a:rPr lang="et-EE" altLang="da-DK" sz="2000" dirty="0" smtClean="0">
                <a:latin typeface="Arial Narrow" panose="020B0606020202030204" pitchFamily="34" charset="0"/>
              </a:rPr>
              <a:t>Pere struktuur oli traditsiooniline. </a:t>
            </a:r>
          </a:p>
          <a:p>
            <a:r>
              <a:rPr lang="et-EE" altLang="da-DK" sz="2000" dirty="0" smtClean="0">
                <a:latin typeface="Arial Narrow" panose="020B0606020202030204" pitchFamily="34" charset="0"/>
              </a:rPr>
              <a:t>Tisleri pojast sai tisler</a:t>
            </a:r>
            <a:r>
              <a:rPr lang="en-GB" altLang="da-DK" sz="2000" dirty="0" smtClean="0">
                <a:latin typeface="Arial Narrow" panose="020B0606020202030204" pitchFamily="34" charset="0"/>
              </a:rPr>
              <a:t>.</a:t>
            </a:r>
            <a:endParaRPr lang="en-GB" altLang="da-DK" sz="2000" dirty="0">
              <a:latin typeface="Arial Narrow" panose="020B0606020202030204" pitchFamily="34" charset="0"/>
            </a:endParaRPr>
          </a:p>
          <a:p>
            <a:r>
              <a:rPr lang="et-EE" altLang="da-DK" sz="2000" dirty="0" smtClean="0">
                <a:latin typeface="Arial Narrow" panose="020B0606020202030204" pitchFamily="34" charset="0"/>
              </a:rPr>
              <a:t>Juristi pojast sai jurist.</a:t>
            </a:r>
          </a:p>
          <a:p>
            <a:r>
              <a:rPr lang="et-EE" altLang="da-DK" sz="2000" dirty="0" smtClean="0">
                <a:latin typeface="Arial Narrow" panose="020B0606020202030204" pitchFamily="34" charset="0"/>
              </a:rPr>
              <a:t>Tüdrukud abiellusid ning hakkasid koduperenaisteks. </a:t>
            </a:r>
            <a:endParaRPr lang="en-GB" altLang="da-DK" sz="2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GB" altLang="da-DK" sz="2000" dirty="0" smtClean="0">
                <a:latin typeface="Arial Narrow" panose="020B0606020202030204" pitchFamily="34" charset="0"/>
              </a:rPr>
              <a:t>                                                       </a:t>
            </a:r>
            <a:r>
              <a:rPr lang="en-GB" altLang="da-DK" sz="1400" dirty="0">
                <a:latin typeface="Arial Narrow" panose="020B0606020202030204" pitchFamily="34" charset="0"/>
              </a:rPr>
              <a:t>Anthony Giddens.</a:t>
            </a:r>
          </a:p>
          <a:p>
            <a:endParaRPr lang="en-GB" altLang="da-DK" sz="2000" dirty="0">
              <a:latin typeface="Arial Narrow" panose="020B0606020202030204" pitchFamily="34" charset="0"/>
            </a:endParaRPr>
          </a:p>
          <a:p>
            <a:endParaRPr lang="en-GB" altLang="da-DK" sz="2000" dirty="0">
              <a:latin typeface="Arial Narrow" panose="020B0606020202030204" pitchFamily="34" charset="0"/>
            </a:endParaRP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97546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5" name="Picture 2" descr="Relateret billede">
            <a:extLst>
              <a:ext uri="{FF2B5EF4-FFF2-40B4-BE49-F238E27FC236}">
                <a16:creationId xmlns:a16="http://schemas.microsoft.com/office/drawing/2014/main" xmlns="" id="{13C87FFA-3822-4EE8-B4BA-1DE588EB2A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8" r="11035"/>
          <a:stretch/>
        </p:blipFill>
        <p:spPr bwMode="auto"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DED4777F-12E0-4D4F-914A-C0AC5B0B8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t-EE" dirty="0" smtClean="0"/>
              <a:t>Ühiskond</a:t>
            </a:r>
            <a:endParaRPr lang="da-DK" dirty="0"/>
          </a:p>
        </p:txBody>
      </p:sp>
      <p:sp>
        <p:nvSpPr>
          <p:cNvPr id="5127" name="Content Placeholder 5126"/>
          <p:cNvSpPr>
            <a:spLocks noGrp="1"/>
          </p:cNvSpPr>
          <p:nvPr>
            <p:ph idx="1"/>
          </p:nvPr>
        </p:nvSpPr>
        <p:spPr>
          <a:xfrm>
            <a:off x="179109" y="2575034"/>
            <a:ext cx="5596325" cy="410857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t-EE" altLang="da-DK" sz="2400" dirty="0" smtClean="0"/>
              <a:t>60.ndatel juhtus palju Taani ühiskonnas.</a:t>
            </a:r>
            <a:endParaRPr lang="en-GB" altLang="da-DK" sz="2400" dirty="0"/>
          </a:p>
          <a:p>
            <a:pPr>
              <a:lnSpc>
                <a:spcPct val="80000"/>
              </a:lnSpc>
            </a:pPr>
            <a:r>
              <a:rPr lang="et-EE" altLang="da-DK" sz="2400" dirty="0" smtClean="0"/>
              <a:t>Naised sisenesid tööturule.</a:t>
            </a:r>
            <a:endParaRPr lang="en-GB" altLang="da-DK" sz="2400" dirty="0"/>
          </a:p>
          <a:p>
            <a:pPr>
              <a:lnSpc>
                <a:spcPct val="80000"/>
              </a:lnSpc>
            </a:pPr>
            <a:r>
              <a:rPr lang="et-EE" altLang="da-DK" sz="2400" dirty="0" smtClean="0"/>
              <a:t>Arutlema hakati rollide ja tööjaotuse üle perekonnas ja need muutusid</a:t>
            </a:r>
            <a:r>
              <a:rPr lang="en-GB" altLang="da-DK" sz="2400" dirty="0" smtClean="0"/>
              <a:t>.</a:t>
            </a:r>
            <a:endParaRPr lang="en-GB" altLang="da-DK" sz="2400" dirty="0"/>
          </a:p>
          <a:p>
            <a:pPr>
              <a:lnSpc>
                <a:spcPct val="80000"/>
              </a:lnSpc>
            </a:pPr>
            <a:r>
              <a:rPr lang="et-EE" altLang="da-DK" sz="2400" dirty="0" smtClean="0"/>
              <a:t>Päevahoiu institutsioonid ning lapsehoidjate </a:t>
            </a:r>
            <a:r>
              <a:rPr lang="et-EE" altLang="da-DK" sz="2400" dirty="0"/>
              <a:t>rollid muutusid. </a:t>
            </a:r>
            <a:r>
              <a:rPr lang="et-EE" altLang="da-DK" sz="2400" dirty="0" smtClean="0"/>
              <a:t>Kodu </a:t>
            </a:r>
            <a:r>
              <a:rPr lang="et-EE" altLang="da-DK" sz="2400" dirty="0"/>
              <a:t>abilistest said </a:t>
            </a:r>
            <a:r>
              <a:rPr lang="et-EE" altLang="da-DK" sz="2400" dirty="0" smtClean="0"/>
              <a:t>olulised tegurid </a:t>
            </a:r>
            <a:r>
              <a:rPr lang="et-EE" altLang="da-DK" sz="2400" dirty="0" err="1" smtClean="0"/>
              <a:t>sotsialiseerumisprotsessis</a:t>
            </a:r>
            <a:r>
              <a:rPr lang="et-EE" altLang="da-DK" sz="2400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et-EE" altLang="da-DK" sz="2400" dirty="0" smtClean="0"/>
              <a:t>Päevahoid laienes:</a:t>
            </a:r>
          </a:p>
          <a:p>
            <a:pPr lvl="1">
              <a:lnSpc>
                <a:spcPct val="80000"/>
              </a:lnSpc>
            </a:pPr>
            <a:r>
              <a:rPr lang="et-EE" altLang="da-DK" sz="2000" dirty="0" smtClean="0"/>
              <a:t>Teisejärgulisest esimeseks </a:t>
            </a:r>
            <a:r>
              <a:rPr lang="et-EE" altLang="da-DK" sz="2000" dirty="0" err="1" smtClean="0"/>
              <a:t>sotsialiseerumise</a:t>
            </a:r>
            <a:r>
              <a:rPr lang="et-EE" altLang="da-DK" sz="2000" dirty="0" smtClean="0"/>
              <a:t> valdkonnaks</a:t>
            </a:r>
          </a:p>
          <a:p>
            <a:pPr marL="0" indent="0">
              <a:lnSpc>
                <a:spcPct val="80000"/>
              </a:lnSpc>
              <a:buNone/>
            </a:pPr>
            <a:endParaRPr lang="da-DK" altLang="da-DK" sz="24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6384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https://boernecancerfonden.dk/wp-content/uploads/2016/05/Pige_m_bamse-710x432.jpg">
            <a:extLst>
              <a:ext uri="{FF2B5EF4-FFF2-40B4-BE49-F238E27FC236}">
                <a16:creationId xmlns:a16="http://schemas.microsoft.com/office/drawing/2014/main" xmlns="" id="{EC406A61-14E0-4986-A433-9C2B91578B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3" r="26663" b="-1"/>
          <a:stretch/>
        </p:blipFill>
        <p:spPr bwMode="auto"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22DEBCA6-D203-4B02-B8C7-4DA2732A9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da-DK" dirty="0" smtClean="0"/>
              <a:t>T</a:t>
            </a:r>
            <a:r>
              <a:rPr lang="et-EE" dirty="0" err="1" smtClean="0"/>
              <a:t>änapäev</a:t>
            </a:r>
            <a:endParaRPr lang="da-DK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r>
              <a:rPr lang="et-EE" sz="1800" dirty="0" smtClean="0"/>
              <a:t>Peaaegu kõik taani lapsed käivad päevahoius.</a:t>
            </a:r>
          </a:p>
          <a:p>
            <a:r>
              <a:rPr lang="et-EE" sz="1800" dirty="0" smtClean="0"/>
              <a:t>Päevahoiu õpetajatel/ professionaalidel on oluline roll lapse õpetamisel, tema heaolu tagamisel ning arendamisel.</a:t>
            </a:r>
          </a:p>
          <a:p>
            <a:r>
              <a:rPr lang="da-DK" sz="1800" dirty="0" smtClean="0"/>
              <a:t> </a:t>
            </a:r>
            <a:r>
              <a:rPr lang="et-EE" sz="1800" dirty="0" smtClean="0"/>
              <a:t>Samasugune roll on kohalikel omavalitsustel. Nemad vastutavad päevahoiu juhtimise ning arengu eest. Nende poliitiline kohustus on tagada kvaliteet.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0254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https://d2gg9evh47fn9z.cloudfront.net/800px_COLOURBOX1555423.jpg">
            <a:extLst>
              <a:ext uri="{FF2B5EF4-FFF2-40B4-BE49-F238E27FC236}">
                <a16:creationId xmlns:a16="http://schemas.microsoft.com/office/drawing/2014/main" xmlns="" id="{44A4930E-B90B-4004-A2AC-C016F483F0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8" r="4076" b="1"/>
          <a:stretch/>
        </p:blipFill>
        <p:spPr bwMode="auto"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E9CA6176-1E25-4F0A-9958-42B7D69DE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t-EE" dirty="0" smtClean="0"/>
              <a:t>Vanemad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CE6EEE19-3695-4AB0-AB73-C5134A711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4363719" cy="3462228"/>
          </a:xfrm>
        </p:spPr>
        <p:txBody>
          <a:bodyPr>
            <a:normAutofit/>
          </a:bodyPr>
          <a:lstStyle/>
          <a:p>
            <a:r>
              <a:rPr lang="et-EE" sz="2000" dirty="0" smtClean="0"/>
              <a:t>Taanis on kahesugused päevahoiu institutsioonid: lastehoiud ja lasteaiad </a:t>
            </a:r>
          </a:p>
          <a:p>
            <a:r>
              <a:rPr lang="et-EE" sz="2000" dirty="0" smtClean="0"/>
              <a:t>Päevahoiu töö oluline osa on koostöö lastevanematega:</a:t>
            </a:r>
          </a:p>
          <a:p>
            <a:r>
              <a:rPr lang="et-EE" sz="2000" dirty="0" smtClean="0"/>
              <a:t>Nad etendavad olulist rolli koos vanematega, et toetada lapse kasvamist kogukonna liikmeks, et tagada lapsele harmooniline lapsepõlv  ja arendada üleseid kompetentse eriti just esimestel eluaastatel.</a:t>
            </a:r>
          </a:p>
          <a:p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175657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3" name="Picture 2" descr="Billedresultat for forældresamarbejde">
            <a:extLst>
              <a:ext uri="{FF2B5EF4-FFF2-40B4-BE49-F238E27FC236}">
                <a16:creationId xmlns:a16="http://schemas.microsoft.com/office/drawing/2014/main" xmlns="" id="{80728BE8-5C53-48C6-BF14-0297BC91DC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4" r="16320"/>
          <a:stretch/>
        </p:blipFill>
        <p:spPr bwMode="auto"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CFDB7FA2-E943-4AB0-9B26-058A720A7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t-EE" dirty="0" smtClean="0"/>
              <a:t>Vanemate mõju institutsioonidele</a:t>
            </a:r>
            <a:endParaRPr lang="da-DK" dirty="0"/>
          </a:p>
        </p:txBody>
      </p:sp>
      <p:sp>
        <p:nvSpPr>
          <p:cNvPr id="12295" name="Content Placeholder 12294"/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sz="2000" dirty="0" smtClean="0"/>
              <a:t>Vanemate nõukogu/ hoolekogu on kaasatud:</a:t>
            </a:r>
          </a:p>
          <a:p>
            <a:pPr lvl="1"/>
            <a:r>
              <a:rPr lang="et-EE" sz="1600" dirty="0" smtClean="0"/>
              <a:t>1) õppekava koostamisse</a:t>
            </a:r>
          </a:p>
          <a:p>
            <a:pPr lvl="1"/>
            <a:r>
              <a:rPr lang="et-EE" sz="1600" dirty="0" smtClean="0"/>
              <a:t>2) avatud päevahoiu pakkumiste koostamisse  ning koostöösse kohaliku kogukonnaga</a:t>
            </a:r>
          </a:p>
          <a:p>
            <a:pPr lvl="1"/>
            <a:r>
              <a:rPr lang="et-EE" sz="1600" dirty="0" smtClean="0"/>
              <a:t>3) ülemineku protsessi kodunt päevahoidu ja päevahoiust kooli.</a:t>
            </a:r>
          </a:p>
          <a:p>
            <a:pPr marL="0" indent="0">
              <a:buNone/>
            </a:pPr>
            <a:r>
              <a:rPr lang="et-EE" sz="2000" dirty="0" smtClean="0"/>
              <a:t>Institutsiooni juhtkond vastutab pedagoogilise ja administratiivse tegevuse eest.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3867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Arrow Connector 8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http://www.fitnessliv.dk/files/2314/1098/4793/to-boern-leger-500x320.jpg">
            <a:extLst>
              <a:ext uri="{FF2B5EF4-FFF2-40B4-BE49-F238E27FC236}">
                <a16:creationId xmlns:a16="http://schemas.microsoft.com/office/drawing/2014/main" xmlns="" id="{689C9F73-A0B3-4FA8-BA6B-15665DDF83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2" r="29172"/>
          <a:stretch/>
        </p:blipFill>
        <p:spPr bwMode="auto"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F4BB0740-806C-4288-A2B7-A90F5C24D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t-EE" dirty="0" smtClean="0"/>
              <a:t>Lapsepõlve kontseptsioon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0FD99585-CBBB-41AD-A286-5335C0F1E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 fontScale="85000" lnSpcReduction="20000"/>
          </a:bodyPr>
          <a:lstStyle/>
          <a:p>
            <a:r>
              <a:rPr lang="et-EE" sz="1800" dirty="0" smtClean="0"/>
              <a:t>ÜRO Lapse Õiguste konventsiooni see osa, mis puudutab mängu (art 31)</a:t>
            </a:r>
            <a:r>
              <a:rPr lang="da-DK" sz="1800" dirty="0" smtClean="0"/>
              <a:t> </a:t>
            </a:r>
            <a:r>
              <a:rPr lang="et-EE" sz="1800" dirty="0" smtClean="0"/>
              <a:t>ja ettevalmistust vabas ühiskonnas </a:t>
            </a:r>
            <a:r>
              <a:rPr lang="et-EE" sz="1800" dirty="0" err="1" smtClean="0"/>
              <a:t>osalmiseks</a:t>
            </a:r>
            <a:r>
              <a:rPr lang="et-EE" sz="1800" dirty="0" smtClean="0"/>
              <a:t> (art29) on kesksed Taani päevahoiu institutsioonides.</a:t>
            </a:r>
          </a:p>
          <a:p>
            <a:r>
              <a:rPr lang="et-EE" sz="1800" dirty="0" smtClean="0"/>
              <a:t>See tähendab, et päevahoid on kohustatud kujundama sellise keskkonna , kus:</a:t>
            </a:r>
          </a:p>
          <a:p>
            <a:pPr lvl="1"/>
            <a:r>
              <a:rPr lang="et-EE" sz="1400" dirty="0" smtClean="0"/>
              <a:t>Lapsed saavad mõjutada oma elu</a:t>
            </a:r>
          </a:p>
          <a:p>
            <a:pPr lvl="1"/>
            <a:r>
              <a:rPr lang="et-EE" sz="1400" dirty="0" smtClean="0"/>
              <a:t>Kesksel kohal on laste vaatenurk </a:t>
            </a:r>
          </a:p>
          <a:p>
            <a:pPr lvl="1"/>
            <a:r>
              <a:rPr lang="et-EE" sz="1400" dirty="0" smtClean="0"/>
              <a:t>Lapsehoidjad  toetavad lapse initsiatiivi mängida </a:t>
            </a:r>
          </a:p>
          <a:p>
            <a:pPr lvl="1"/>
            <a:r>
              <a:rPr lang="et-EE" sz="1400" dirty="0" smtClean="0"/>
              <a:t>Laste initsiatiiv ja loovus/ fantaasia on tagatud.</a:t>
            </a:r>
          </a:p>
          <a:p>
            <a:pPr lvl="1"/>
            <a:endParaRPr lang="da-DK" sz="1800" dirty="0"/>
          </a:p>
          <a:p>
            <a:r>
              <a:rPr lang="et-EE" sz="1800" dirty="0" smtClean="0"/>
              <a:t>Lapsepõlv on väärtus omaette.</a:t>
            </a:r>
          </a:p>
          <a:p>
            <a:r>
              <a:rPr lang="et-EE" sz="1800" dirty="0" smtClean="0"/>
              <a:t>Päevahoid on üks paljude seast, kus lapsed saavad õppida a areneda, näiteks on veel koolid ning </a:t>
            </a:r>
            <a:r>
              <a:rPr lang="et-EE" sz="1800" dirty="0" err="1" smtClean="0"/>
              <a:t>huviringidfKõik</a:t>
            </a:r>
            <a:r>
              <a:rPr lang="et-EE" sz="1800" dirty="0" smtClean="0"/>
              <a:t> tegevused lähtuvad arusaamast, et last tuleb kasvatada nii, et temast saaks demokraaltikus ühiskonnas </a:t>
            </a:r>
            <a:r>
              <a:rPr lang="et-EE" sz="1800" dirty="0" err="1" smtClean="0"/>
              <a:t>osalehja</a:t>
            </a:r>
            <a:r>
              <a:rPr lang="et-EE" sz="1800" smtClean="0"/>
              <a:t> </a:t>
            </a:r>
            <a:r>
              <a:rPr lang="et-EE" sz="1800" dirty="0" smtClean="0"/>
              <a:t>koos </a:t>
            </a:r>
            <a:r>
              <a:rPr lang="et-EE" sz="1800" smtClean="0"/>
              <a:t>kõikide heade </a:t>
            </a:r>
            <a:r>
              <a:rPr lang="et-EE" sz="1800" dirty="0" smtClean="0"/>
              <a:t>sotsiaalsete omadustega.</a:t>
            </a:r>
          </a:p>
          <a:p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358257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9" name="Picture 2" descr="http://1.bp.blogspot.com/-QR2eW9Vs8mQ/VfRs25sSz4I/AAAAAAAABPs/hpK4X_oAvns/s1600/farver.jpg">
            <a:extLst>
              <a:ext uri="{FF2B5EF4-FFF2-40B4-BE49-F238E27FC236}">
                <a16:creationId xmlns:a16="http://schemas.microsoft.com/office/drawing/2014/main" xmlns="" id="{5988D3CA-9DA1-41F1-8BAC-8B9C349D3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6" r="14398" b="2"/>
          <a:stretch/>
        </p:blipFill>
        <p:spPr bwMode="auto"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E3BACA3A-0372-4D00-9DB0-F8C7A378F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Seadused, </a:t>
            </a:r>
            <a:r>
              <a:rPr lang="et-EE" dirty="0"/>
              <a:t>mis </a:t>
            </a:r>
            <a:r>
              <a:rPr lang="et-EE" dirty="0" smtClean="0"/>
              <a:t>käsitlevad </a:t>
            </a:r>
            <a:r>
              <a:rPr lang="et-EE" dirty="0"/>
              <a:t>"</a:t>
            </a:r>
            <a:r>
              <a:rPr lang="et-EE" dirty="0" smtClean="0"/>
              <a:t>päevahoiuteenuse </a:t>
            </a:r>
            <a:r>
              <a:rPr lang="et-EE" dirty="0"/>
              <a:t>pakkumist"</a:t>
            </a:r>
            <a:endParaRPr lang="da-DK" dirty="0"/>
          </a:p>
        </p:txBody>
      </p:sp>
      <p:sp>
        <p:nvSpPr>
          <p:cNvPr id="6151" name="Content Placeholder 6150"/>
          <p:cNvSpPr>
            <a:spLocks noGrp="1"/>
          </p:cNvSpPr>
          <p:nvPr>
            <p:ph idx="1"/>
          </p:nvPr>
        </p:nvSpPr>
        <p:spPr>
          <a:xfrm>
            <a:off x="203200" y="2575033"/>
            <a:ext cx="5952067" cy="4122099"/>
          </a:xfrm>
        </p:spPr>
        <p:txBody>
          <a:bodyPr>
            <a:normAutofit fontScale="85000" lnSpcReduction="10000"/>
          </a:bodyPr>
          <a:lstStyle/>
          <a:p>
            <a:r>
              <a:rPr lang="da-DK" sz="1800" b="1" dirty="0"/>
              <a:t>§ 7.</a:t>
            </a:r>
            <a:r>
              <a:rPr lang="da-DK" sz="1800" dirty="0"/>
              <a:t> </a:t>
            </a:r>
            <a:endParaRPr lang="et-EE" sz="1800" dirty="0" smtClean="0"/>
          </a:p>
          <a:p>
            <a:r>
              <a:rPr lang="et-EE" sz="1800" i="1" dirty="0" smtClean="0"/>
              <a:t>Teema1</a:t>
            </a:r>
            <a:r>
              <a:rPr lang="et-EE" sz="1800" dirty="0" smtClean="0"/>
              <a:t>. </a:t>
            </a:r>
            <a:r>
              <a:rPr lang="et-EE" sz="1600" dirty="0" smtClean="0"/>
              <a:t>Laste päevahoius  peab </a:t>
            </a:r>
            <a:r>
              <a:rPr lang="et-EE" sz="1600" dirty="0"/>
              <a:t>olema füüsiline, psühholoogiline ja esteetiline keskkond, mis toetab </a:t>
            </a:r>
            <a:r>
              <a:rPr lang="et-EE" sz="1600" dirty="0" smtClean="0"/>
              <a:t>laste heaolu, tervist, arengut ja õppimist.</a:t>
            </a:r>
          </a:p>
          <a:p>
            <a:r>
              <a:rPr lang="et-EE" sz="1800" i="1" dirty="0" smtClean="0"/>
              <a:t>Teema2</a:t>
            </a:r>
            <a:r>
              <a:rPr lang="da-DK" sz="1800" i="1" dirty="0" smtClean="0"/>
              <a:t>.</a:t>
            </a:r>
            <a:r>
              <a:rPr lang="da-DK" sz="1800" dirty="0" smtClean="0"/>
              <a:t> Päeva</a:t>
            </a:r>
            <a:r>
              <a:rPr lang="et-EE" sz="1800" dirty="0" smtClean="0"/>
              <a:t>hoid</a:t>
            </a:r>
            <a:r>
              <a:rPr lang="da-DK" sz="1800" dirty="0" smtClean="0"/>
              <a:t> pea</a:t>
            </a:r>
            <a:r>
              <a:rPr lang="et-EE" sz="1800" dirty="0" smtClean="0"/>
              <a:t>b </a:t>
            </a:r>
            <a:r>
              <a:rPr lang="da-DK" sz="1800" dirty="0" smtClean="0"/>
              <a:t>koostöös </a:t>
            </a:r>
            <a:r>
              <a:rPr lang="da-DK" sz="1800" dirty="0"/>
              <a:t>vanematega andma lastele abi ja </a:t>
            </a:r>
            <a:r>
              <a:rPr lang="da-DK" sz="1800" dirty="0" smtClean="0"/>
              <a:t>t</a:t>
            </a:r>
            <a:r>
              <a:rPr lang="et-EE" sz="1800" dirty="0" err="1" smtClean="0"/>
              <a:t>uge</a:t>
            </a:r>
            <a:r>
              <a:rPr lang="et-EE" sz="1800" dirty="0" smtClean="0"/>
              <a:t> , peab toetama </a:t>
            </a:r>
            <a:r>
              <a:rPr lang="da-DK" sz="1800" dirty="0" smtClean="0"/>
              <a:t>lapse </a:t>
            </a:r>
            <a:r>
              <a:rPr lang="da-DK" sz="1800" dirty="0"/>
              <a:t>terviklikku arengut ja enesehinnangut ning aitama kaasa </a:t>
            </a:r>
            <a:r>
              <a:rPr lang="da-DK" sz="1800" dirty="0" smtClean="0"/>
              <a:t>ohutu </a:t>
            </a:r>
            <a:r>
              <a:rPr lang="et-EE" sz="1800" dirty="0" smtClean="0"/>
              <a:t>keskkonna loomiseks </a:t>
            </a:r>
            <a:r>
              <a:rPr lang="da-DK" sz="1800" dirty="0" smtClean="0"/>
              <a:t>kasvatus</a:t>
            </a:r>
            <a:r>
              <a:rPr lang="et-EE" sz="1800" dirty="0" smtClean="0"/>
              <a:t>es</a:t>
            </a:r>
            <a:r>
              <a:rPr lang="da-DK" sz="1800" dirty="0" smtClean="0"/>
              <a:t>.</a:t>
            </a:r>
          </a:p>
          <a:p>
            <a:r>
              <a:rPr lang="et-EE" sz="1800" i="1" dirty="0" smtClean="0"/>
              <a:t>Teema</a:t>
            </a:r>
            <a:r>
              <a:rPr lang="da-DK" sz="1800" i="1" dirty="0" smtClean="0"/>
              <a:t> 3</a:t>
            </a:r>
            <a:r>
              <a:rPr lang="et-EE" sz="1800" i="1" dirty="0" smtClean="0"/>
              <a:t>.</a:t>
            </a:r>
            <a:r>
              <a:rPr lang="et-EE" sz="1600" dirty="0" smtClean="0"/>
              <a:t> Päevahoiuteenuse pakkumine </a:t>
            </a:r>
            <a:r>
              <a:rPr lang="et-EE" sz="1600" dirty="0"/>
              <a:t>peab edendama laste õppimist ja kompetentside arendamist kogemuste, mängude ja pedagoogiliselt kavandatud tegevuste kaudu, mis </a:t>
            </a:r>
            <a:r>
              <a:rPr lang="et-EE" sz="1600" dirty="0" smtClean="0"/>
              <a:t>annavad lapsele </a:t>
            </a:r>
            <a:r>
              <a:rPr lang="et-EE" sz="1600" dirty="0"/>
              <a:t>võimaluse </a:t>
            </a:r>
            <a:r>
              <a:rPr lang="et-EE" sz="1600" dirty="0" smtClean="0"/>
              <a:t>arenemiseks, </a:t>
            </a:r>
            <a:r>
              <a:rPr lang="et-EE" sz="1600" dirty="0"/>
              <a:t>uurimiseks ja kogemuste saamiseks.</a:t>
            </a:r>
            <a:endParaRPr lang="da-DK" sz="1800" dirty="0"/>
          </a:p>
          <a:p>
            <a:r>
              <a:rPr lang="et-EE" sz="1800" i="1" dirty="0" smtClean="0"/>
              <a:t>Teema </a:t>
            </a:r>
            <a:r>
              <a:rPr lang="da-DK" sz="1800" i="1" dirty="0" smtClean="0"/>
              <a:t>4</a:t>
            </a:r>
            <a:r>
              <a:rPr lang="et-EE" sz="1800" i="1" dirty="0" smtClean="0"/>
              <a:t> </a:t>
            </a:r>
            <a:r>
              <a:rPr lang="et-EE" sz="1600" dirty="0" smtClean="0"/>
              <a:t>Päevahoiuteenuse </a:t>
            </a:r>
            <a:r>
              <a:rPr lang="et-EE" sz="1600" dirty="0"/>
              <a:t>pakkumine peab andma lapsele </a:t>
            </a:r>
            <a:r>
              <a:rPr lang="et-EE" sz="1600" dirty="0" smtClean="0"/>
              <a:t>ühtse arengu, kasvatuse  </a:t>
            </a:r>
            <a:r>
              <a:rPr lang="et-EE" sz="1600" dirty="0"/>
              <a:t>ja demokraatia mõistmise. Selle osana peab </a:t>
            </a:r>
            <a:r>
              <a:rPr lang="et-EE" sz="1600" dirty="0" smtClean="0"/>
              <a:t>päevahoiuteenus aitama </a:t>
            </a:r>
            <a:r>
              <a:rPr lang="et-EE" sz="1600" dirty="0"/>
              <a:t>kaasa laste iseseisvusele, </a:t>
            </a:r>
            <a:r>
              <a:rPr lang="et-EE" sz="1600" dirty="0" smtClean="0"/>
              <a:t>võimele kogukonnas  tegutseda ning </a:t>
            </a:r>
            <a:r>
              <a:rPr lang="et-EE" sz="1600" dirty="0"/>
              <a:t>ühtekuuluvuse ja integratsiooni Taani ühiskonda</a:t>
            </a:r>
            <a:r>
              <a:rPr lang="et-EE" sz="1600" dirty="0" smtClean="0"/>
              <a:t>.</a:t>
            </a:r>
          </a:p>
          <a:p>
            <a:r>
              <a:rPr lang="et-EE" sz="1800" i="1" dirty="0" smtClean="0"/>
              <a:t>Teema </a:t>
            </a:r>
            <a:r>
              <a:rPr lang="da-DK" sz="1800" i="1" dirty="0" smtClean="0"/>
              <a:t>5.</a:t>
            </a:r>
            <a:r>
              <a:rPr lang="da-DK" sz="1800" dirty="0"/>
              <a:t> </a:t>
            </a:r>
            <a:r>
              <a:rPr lang="da-DK" sz="1800" dirty="0" smtClean="0"/>
              <a:t>Päeva</a:t>
            </a:r>
            <a:r>
              <a:rPr lang="et-EE" sz="1800" dirty="0" smtClean="0"/>
              <a:t>hoiuteenuse</a:t>
            </a:r>
            <a:r>
              <a:rPr lang="da-DK" sz="1800" dirty="0" smtClean="0"/>
              <a:t> </a:t>
            </a:r>
            <a:r>
              <a:rPr lang="da-DK" sz="1800" dirty="0"/>
              <a:t>pakkumine peab koostöös vanematega tagama hea ülemineku </a:t>
            </a:r>
            <a:r>
              <a:rPr lang="da-DK" sz="1800" dirty="0" smtClean="0"/>
              <a:t>koolisüsteemi, </a:t>
            </a:r>
            <a:r>
              <a:rPr lang="da-DK" sz="1800" dirty="0"/>
              <a:t>arendades ja toetades põhipädevusi ja soovi õppida. </a:t>
            </a:r>
            <a:r>
              <a:rPr lang="da-DK" sz="1800" dirty="0" smtClean="0"/>
              <a:t>Päeva</a:t>
            </a:r>
            <a:r>
              <a:rPr lang="et-EE" sz="1800" dirty="0" smtClean="0"/>
              <a:t>hoiuteenus </a:t>
            </a:r>
            <a:r>
              <a:rPr lang="da-DK" sz="1800" dirty="0" smtClean="0"/>
              <a:t>peab </a:t>
            </a:r>
            <a:r>
              <a:rPr lang="da-DK" sz="1800" dirty="0"/>
              <a:t>koostöös koolidega tagama sidusa ülemineku </a:t>
            </a:r>
            <a:r>
              <a:rPr lang="et-EE" sz="1800" dirty="0" smtClean="0"/>
              <a:t>ka </a:t>
            </a:r>
            <a:r>
              <a:rPr lang="da-DK" sz="1800" dirty="0" smtClean="0"/>
              <a:t>koolide</a:t>
            </a:r>
            <a:r>
              <a:rPr lang="et-EE" sz="1800" dirty="0" smtClean="0"/>
              <a:t>vaheliselt</a:t>
            </a:r>
            <a:r>
              <a:rPr lang="et-EE" sz="1800" dirty="0"/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1119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951</Words>
  <Application>Microsoft Office PowerPoint</Application>
  <PresentationFormat>Kohandatud</PresentationFormat>
  <Paragraphs>96</Paragraphs>
  <Slides>15</Slides>
  <Notes>0</Notes>
  <HiddenSlides>0</HiddenSlides>
  <MMClips>0</MMClips>
  <ScaleCrop>false</ScaleCrop>
  <HeadingPairs>
    <vt:vector size="4" baseType="variant">
      <vt:variant>
        <vt:lpstr>Kujundus</vt:lpstr>
      </vt:variant>
      <vt:variant>
        <vt:i4>1</vt:i4>
      </vt:variant>
      <vt:variant>
        <vt:lpstr>Slaidipealkirjad</vt:lpstr>
      </vt:variant>
      <vt:variant>
        <vt:i4>15</vt:i4>
      </vt:variant>
    </vt:vector>
  </HeadingPairs>
  <TitlesOfParts>
    <vt:vector size="16" baseType="lpstr">
      <vt:lpstr>Office-tema</vt:lpstr>
      <vt:lpstr>      Kuidas ellu jääda muutuvas õigusruumis Inge Langballe, õpetaja Sotsiaal ja Tervishoiu Kool, Aabenraa, Taani 2017</vt:lpstr>
      <vt:lpstr>Päevahoid Taanis</vt:lpstr>
      <vt:lpstr>Enne kuuekümnendaid</vt:lpstr>
      <vt:lpstr>Ühiskond</vt:lpstr>
      <vt:lpstr>Tänapäev</vt:lpstr>
      <vt:lpstr>Vanemad</vt:lpstr>
      <vt:lpstr>Vanemate mõju institutsioonidele</vt:lpstr>
      <vt:lpstr>Lapsepõlve kontseptsioon</vt:lpstr>
      <vt:lpstr>Seadused, mis käsitlevad "päevahoiuteenuse pakkumist"</vt:lpstr>
      <vt:lpstr>Kuidas rakendada seda praktikas ...</vt:lpstr>
      <vt:lpstr> 2004. aastal jõustus uus seadus - viis õiguse rakendamiseks praktikas: õppekavad / õppeplaanid?</vt:lpstr>
      <vt:lpstr>Õppeplaanide jätkusuutlikus</vt:lpstr>
      <vt:lpstr>Pedagoogika Taanis rõhutab nii vaba kui ka planeeritud mängimist.</vt:lpstr>
      <vt:lpstr>Kaasamine</vt:lpstr>
      <vt:lpstr>Hetkel toimumas: uus leping parlamendis. Rohkem vahendeid, parem õpetaja ja lapse suhe, tugevamad päevahoiukeskused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Inge Langballe</dc:creator>
  <cp:lastModifiedBy>pirett</cp:lastModifiedBy>
  <cp:revision>53</cp:revision>
  <dcterms:created xsi:type="dcterms:W3CDTF">2017-11-04T15:46:09Z</dcterms:created>
  <dcterms:modified xsi:type="dcterms:W3CDTF">2017-11-09T06:21:47Z</dcterms:modified>
</cp:coreProperties>
</file>