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5"/>
  </p:sldMasterIdLst>
  <p:notesMasterIdLst>
    <p:notesMasterId r:id="rId23"/>
  </p:notesMasterIdLst>
  <p:sldIdLst>
    <p:sldId id="358" r:id="rId6"/>
    <p:sldId id="287" r:id="rId7"/>
    <p:sldId id="286" r:id="rId8"/>
    <p:sldId id="296" r:id="rId9"/>
    <p:sldId id="297" r:id="rId10"/>
    <p:sldId id="289" r:id="rId11"/>
    <p:sldId id="293" r:id="rId12"/>
    <p:sldId id="318" r:id="rId13"/>
    <p:sldId id="321" r:id="rId14"/>
    <p:sldId id="328" r:id="rId15"/>
    <p:sldId id="298" r:id="rId16"/>
    <p:sldId id="312" r:id="rId17"/>
    <p:sldId id="372" r:id="rId18"/>
    <p:sldId id="373" r:id="rId19"/>
    <p:sldId id="291" r:id="rId20"/>
    <p:sldId id="292" r:id="rId21"/>
    <p:sldId id="276" r:id="rId22"/>
  </p:sldIdLst>
  <p:sldSz cx="8999538" cy="6840538"/>
  <p:notesSz cx="7559675" cy="10691813"/>
  <p:defaultTextStyle>
    <a:defPPr>
      <a:defRPr lang="en-GB"/>
    </a:defPPr>
    <a:lvl1pPr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9999"/>
    <a:srgbClr val="004586"/>
    <a:srgbClr val="83CAFF"/>
    <a:srgbClr val="0084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61" autoAdjust="0"/>
    <p:restoredTop sz="84545" autoAdjust="0"/>
  </p:normalViewPr>
  <p:slideViewPr>
    <p:cSldViewPr>
      <p:cViewPr>
        <p:scale>
          <a:sx n="84" d="100"/>
          <a:sy n="84" d="100"/>
        </p:scale>
        <p:origin x="-1440" y="-1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fld id="{9137B0FE-B827-43E6-9F1A-73A7AB4ED6CD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632586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812800"/>
            <a:ext cx="5270500" cy="400685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EHK: </a:t>
            </a:r>
            <a:r>
              <a:rPr lang="et-EE" dirty="0" err="1" smtClean="0"/>
              <a:t>Glükomeetrid</a:t>
            </a:r>
            <a:r>
              <a:rPr lang="et-EE" dirty="0" smtClean="0"/>
              <a:t>, </a:t>
            </a:r>
            <a:r>
              <a:rPr lang="et-EE" dirty="0" err="1" smtClean="0"/>
              <a:t>stoomiga</a:t>
            </a:r>
            <a:r>
              <a:rPr lang="et-EE" baseline="0" dirty="0" smtClean="0"/>
              <a:t> seonduvad vahendid. </a:t>
            </a:r>
            <a:r>
              <a:rPr lang="et-EE" u="sng" baseline="0" dirty="0" smtClean="0"/>
              <a:t>Digiretsept!</a:t>
            </a:r>
          </a:p>
          <a:p>
            <a:r>
              <a:rPr lang="et-EE" baseline="0" dirty="0" smtClean="0"/>
              <a:t>Eesti Töötukassa: AV ja kk kohandused. Vajadust hindab juhtumikorraldaja, vajadusel kaasatakse teisi spetsialiste.</a:t>
            </a:r>
          </a:p>
          <a:p>
            <a:endParaRPr lang="et-EE" baseline="0" dirty="0" smtClean="0"/>
          </a:p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2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114600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812800"/>
            <a:ext cx="5270500" cy="400685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9 gruppi</a:t>
            </a:r>
          </a:p>
          <a:p>
            <a:r>
              <a:rPr lang="et-EE" dirty="0" smtClean="0"/>
              <a:t>Koodid tulevad rahvusvahelisest klassifikatsioonist.</a:t>
            </a:r>
          </a:p>
          <a:p>
            <a:r>
              <a:rPr lang="et-EE" dirty="0" smtClean="0"/>
              <a:t>Kuna riik ei kompenseeri kõiki maailmas olevaid AV, ei tule loetelus</a:t>
            </a:r>
            <a:r>
              <a:rPr lang="et-EE" baseline="0" dirty="0" smtClean="0"/>
              <a:t> olevad numbrid järjest.</a:t>
            </a:r>
            <a:endParaRPr lang="et-EE" dirty="0" smtClean="0"/>
          </a:p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11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561738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812800"/>
            <a:ext cx="5270500" cy="400685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Kasutamise</a:t>
            </a:r>
            <a:r>
              <a:rPr lang="et-EE" baseline="0" dirty="0" smtClean="0"/>
              <a:t> lihtsustamiseks.</a:t>
            </a:r>
          </a:p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12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614341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812800"/>
            <a:ext cx="5270500" cy="400685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t-EE" dirty="0" smtClean="0"/>
              <a:t>Kuulub sotsiaalkaitseministri määrus nr 74 juurde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t-EE" dirty="0" smtClean="0"/>
              <a:t>Siin lihtsalt ülevaade,</a:t>
            </a:r>
            <a:r>
              <a:rPr lang="et-EE" baseline="0" dirty="0" smtClean="0"/>
              <a:t> et milline see määruse lisa on, kus leiab, mis tingimustel abivahendeid saab soetada</a:t>
            </a:r>
            <a:endParaRPr lang="et-EE" dirty="0" smtClean="0"/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t-EE" dirty="0" smtClean="0"/>
              <a:t>NB! Lähtuvalt </a:t>
            </a:r>
            <a:r>
              <a:rPr lang="et-EE" dirty="0" err="1" smtClean="0"/>
              <a:t>SHS´ist</a:t>
            </a:r>
            <a:r>
              <a:rPr lang="et-EE" dirty="0" smtClean="0"/>
              <a:t> ei ole õigust riigipoolse kompensatsiooniga</a:t>
            </a:r>
            <a:r>
              <a:rPr lang="et-EE" baseline="0" dirty="0" smtClean="0"/>
              <a:t> saada abivahendeid isikul, kes asub hoolekandeasutuses, vangistuses, eelvangistuses va individuaalne abivahend- jalatsid, tallatoed, ortoosid, proteesid, eriiste (kategooria III), valgusfiltrid, prilliklaasid, binoklid ja teleskoobid, kuuldeaparaadid, kõrimikrofon, dialoogiseadmed.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t-EE" baseline="0" dirty="0" smtClean="0"/>
              <a:t>Abivahendi </a:t>
            </a:r>
            <a:r>
              <a:rPr lang="et-EE" u="sng" baseline="0" dirty="0" smtClean="0"/>
              <a:t>SKA poolne kitsendus </a:t>
            </a:r>
            <a:r>
              <a:rPr lang="et-EE" baseline="0" dirty="0" smtClean="0"/>
              <a:t>ja </a:t>
            </a:r>
            <a:r>
              <a:rPr lang="et-EE" u="sng" baseline="0" dirty="0" smtClean="0"/>
              <a:t>individuaalsus</a:t>
            </a:r>
            <a:r>
              <a:rPr lang="et-EE" baseline="0" dirty="0" smtClean="0"/>
              <a:t>.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t-EE" baseline="0" dirty="0" smtClean="0"/>
              <a:t>OLULINE VAJADUSE TUVASTAJA (lähitulevikus vajaduse </a:t>
            </a:r>
            <a:r>
              <a:rPr lang="et-EE" baseline="0" dirty="0" err="1" smtClean="0"/>
              <a:t>tuvastaja</a:t>
            </a:r>
            <a:r>
              <a:rPr lang="et-EE" baseline="0" dirty="0" smtClean="0"/>
              <a:t> ja TT või FT – kõrgharidusega ja teenust osutavas ettevõttes töötav)  ja PH LAHTER. Eelnevalt maksis riik olenemata AV hinnast, kokkulepitud % (AV võis maksta 200 või 5000 </a:t>
            </a:r>
            <a:r>
              <a:rPr lang="et-EE" baseline="0" dirty="0" err="1" smtClean="0"/>
              <a:t>eur</a:t>
            </a:r>
            <a:r>
              <a:rPr lang="et-EE" baseline="0" dirty="0" smtClean="0"/>
              <a:t>). Turu ühtlustamiseks seati PH. 2/3 AV jäävad PH sisse.</a:t>
            </a:r>
            <a:endParaRPr lang="et-EE" dirty="0" smtClean="0"/>
          </a:p>
          <a:p>
            <a:r>
              <a:rPr lang="et-EE" dirty="0" smtClean="0"/>
              <a:t>Igal AV</a:t>
            </a:r>
            <a:r>
              <a:rPr lang="et-EE" baseline="0" dirty="0" smtClean="0"/>
              <a:t> grupil on oma eelarve. On mõningaid gruppe, mis suletakse eelarve tõttu, et tagada prioriteetsemate AV jätkumine aasta lõpuni. Nende AV taha tekivad järjekorrad, mille võimalusel avame.</a:t>
            </a:r>
          </a:p>
          <a:p>
            <a:r>
              <a:rPr lang="et-EE" baseline="0" dirty="0" smtClean="0"/>
              <a:t>Laste (kuni 15 ka.) ja vanaduspensionäride rahastus on riigieelarvest. Riigieelarveliste vahendite puudumise korral </a:t>
            </a:r>
            <a:r>
              <a:rPr lang="et-EE" baseline="0" dirty="0" err="1" smtClean="0"/>
              <a:t>prrovime</a:t>
            </a:r>
            <a:r>
              <a:rPr lang="et-EE" baseline="0" dirty="0" smtClean="0"/>
              <a:t> rohkem toetada lapsi, et tulevikus tagada väiksem toetuse vajadus. </a:t>
            </a:r>
            <a:r>
              <a:rPr lang="et-EE" baseline="0" dirty="0" err="1" smtClean="0"/>
              <a:t>Töealistel</a:t>
            </a:r>
            <a:r>
              <a:rPr lang="et-EE" baseline="0" dirty="0" smtClean="0"/>
              <a:t> </a:t>
            </a:r>
            <a:r>
              <a:rPr lang="et-EE" baseline="0" dirty="0" err="1" smtClean="0"/>
              <a:t>ESF-ist</a:t>
            </a:r>
            <a:r>
              <a:rPr lang="et-EE" baseline="0" dirty="0" smtClean="0"/>
              <a:t>. 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13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863113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812800"/>
            <a:ext cx="5270500" cy="400685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14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225542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812800"/>
            <a:ext cx="5270500" cy="400685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Mis juhtudel on võimalik erimenetluse</a:t>
            </a:r>
            <a:r>
              <a:rPr lang="et-EE" baseline="0" dirty="0" smtClean="0"/>
              <a:t> taotlust teha?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15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033228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aidi pildi kohatä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812800"/>
            <a:ext cx="5270500" cy="40068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Märkmete kohatäid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t-EE" sz="1200" dirty="0" smtClean="0"/>
              <a:t>Erimenetluse otsuse tegemise tähtaeg on 30 kalendripäeva</a:t>
            </a:r>
            <a:r>
              <a:rPr lang="et-EE" sz="1200" dirty="0" smtClean="0">
                <a:solidFill>
                  <a:srgbClr val="FF0000"/>
                </a:solidFill>
              </a:rPr>
              <a:t> </a:t>
            </a:r>
            <a:r>
              <a:rPr lang="et-EE" sz="1200" dirty="0" smtClean="0">
                <a:solidFill>
                  <a:schemeClr val="tx1"/>
                </a:solidFill>
              </a:rPr>
              <a:t>taotluse ja nõutava dokumentatsiooni esitamisest alates </a:t>
            </a:r>
            <a:r>
              <a:rPr lang="et-EE" sz="1200" dirty="0" smtClean="0"/>
              <a:t>ning selleks võidakse kaasata eksperte.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t-EE" sz="1200" dirty="0" smtClean="0"/>
              <a:t>Kui inimene</a:t>
            </a:r>
            <a:r>
              <a:rPr lang="et-EE" sz="1200" baseline="0" dirty="0" smtClean="0"/>
              <a:t> ei ole erimenetluse otsusega nõus, on tal õigus küsida uut </a:t>
            </a:r>
            <a:r>
              <a:rPr lang="et-EE" sz="1200" baseline="0" dirty="0" err="1" smtClean="0"/>
              <a:t>ülevaatamist</a:t>
            </a:r>
            <a:r>
              <a:rPr lang="et-EE" sz="1200" baseline="0" dirty="0" smtClean="0"/>
              <a:t> ja esitada vaie.</a:t>
            </a:r>
            <a:endParaRPr lang="et-EE" sz="1200" dirty="0" smtClean="0"/>
          </a:p>
          <a:p>
            <a:pPr eaLnBrk="1" hangingPunct="1">
              <a:spcBef>
                <a:spcPct val="0"/>
              </a:spcBef>
            </a:pPr>
            <a:endParaRPr lang="et-EE" altLang="et-EE" dirty="0" smtClean="0"/>
          </a:p>
        </p:txBody>
      </p:sp>
      <p:sp>
        <p:nvSpPr>
          <p:cNvPr id="31748" name="Slaidinumbri kohatä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B5CA993-33CC-4ADB-8338-8136E084EB8D}" type="slidenum">
              <a:rPr lang="et-EE" altLang="et-EE" smtClean="0"/>
              <a:pPr/>
              <a:t>16</a:t>
            </a:fld>
            <a:endParaRPr lang="et-EE" altLang="et-EE" smtClean="0"/>
          </a:p>
        </p:txBody>
      </p:sp>
    </p:spTree>
    <p:extLst>
      <p:ext uri="{BB962C8B-B14F-4D97-AF65-F5344CB8AC3E}">
        <p14:creationId xmlns:p14="http://schemas.microsoft.com/office/powerpoint/2010/main" val="2534724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812800"/>
            <a:ext cx="5270500" cy="400685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17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040337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812800"/>
            <a:ext cx="5270500" cy="400685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KK kohandamise infot</a:t>
            </a:r>
            <a:r>
              <a:rPr lang="et-EE" baseline="0" dirty="0" smtClean="0"/>
              <a:t> veel mitte edastada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3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198051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812800"/>
            <a:ext cx="5270500" cy="400685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t-EE" sz="1200" b="1" i="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Abivahendite loetelu, abivahendite eest tasu maksmise kohustuse riigi poolt üle võtmise otsustamise ja erandite tegemise tingimused ja kord ning abivahendi kaardi andmed – </a:t>
            </a:r>
            <a:r>
              <a:rPr lang="et-EE" sz="1200" b="0" i="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sotsiaalkaitseministri</a:t>
            </a:r>
            <a:r>
              <a:rPr lang="et-EE" sz="1200" b="0" i="0" kern="1200" baseline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21.12.2015 </a:t>
            </a:r>
            <a:r>
              <a:rPr lang="et-EE" sz="1200" b="0" i="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määrus nr 74  -  Kätte saab riigiteatajast ja SKA kodulehelt</a:t>
            </a:r>
            <a:endParaRPr lang="et-EE" dirty="0" smtClean="0"/>
          </a:p>
          <a:p>
            <a:r>
              <a:rPr lang="et-EE" dirty="0" smtClean="0"/>
              <a:t>Eelnev AV loetelu</a:t>
            </a:r>
            <a:r>
              <a:rPr lang="et-EE" baseline="0" dirty="0" smtClean="0"/>
              <a:t> oli viimati uuendatud 2000 a (15 a tagasi).</a:t>
            </a:r>
          </a:p>
          <a:p>
            <a:r>
              <a:rPr lang="et-EE" baseline="0" dirty="0" smtClean="0"/>
              <a:t>Antud hetkel viimati uuendatud 2016, samal aastal hakkas kehtima nõue registreerida AV </a:t>
            </a:r>
            <a:r>
              <a:rPr lang="et-EE" baseline="0" dirty="0" err="1" smtClean="0"/>
              <a:t>MSA-sse</a:t>
            </a:r>
            <a:r>
              <a:rPr lang="et-EE" baseline="0" dirty="0" smtClean="0"/>
              <a:t>.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4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030782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812800"/>
            <a:ext cx="5270500" cy="400685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Siinsed protsendid tähistavad seda, kui suur on riigiosalus AV soetamisel.</a:t>
            </a:r>
          </a:p>
          <a:p>
            <a:r>
              <a:rPr lang="et-EE" dirty="0" smtClean="0"/>
              <a:t>Määruseväliste AV puhul,</a:t>
            </a:r>
            <a:r>
              <a:rPr lang="et-EE" baseline="0" dirty="0" smtClean="0"/>
              <a:t> tööealisele riigi OS kuni 70%.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5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871324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812800"/>
            <a:ext cx="5270500" cy="400685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Vana süsteemi järgi </a:t>
            </a:r>
          </a:p>
          <a:p>
            <a:r>
              <a:rPr lang="et-EE" dirty="0" smtClean="0"/>
              <a:t>NB! ISO koodi nõue tuleb, kuid võiks juba hetkel olla. Kohustust veel pole! Mida täpsemalt nimetus</a:t>
            </a:r>
            <a:r>
              <a:rPr lang="et-EE" baseline="0" dirty="0" smtClean="0"/>
              <a:t> on, seda parem. </a:t>
            </a:r>
          </a:p>
          <a:p>
            <a:r>
              <a:rPr lang="et-EE" baseline="0" dirty="0" smtClean="0"/>
              <a:t>AV riigiosalusega soetamiseks peab ettevõttel olema leping, kui pole – saab teha. Selle olemasoluta riigi OS ei ole.</a:t>
            </a:r>
          </a:p>
          <a:p>
            <a:r>
              <a:rPr lang="et-EE" baseline="0" dirty="0" smtClean="0"/>
              <a:t>Lepingupartnereid hetkel üle 90. 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6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255389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812800"/>
            <a:ext cx="5270500" cy="400685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NB! ISO koodi nõue tuleb, kuid võiks tõendi/ </a:t>
            </a:r>
            <a:r>
              <a:rPr lang="et-EE" dirty="0" err="1" smtClean="0"/>
              <a:t>reh</a:t>
            </a:r>
            <a:r>
              <a:rPr lang="et-EE" dirty="0" smtClean="0"/>
              <a:t>. plaani peal juba hetkel olla. Kohustust veel pole! Mida täpsemalt nimetus</a:t>
            </a:r>
            <a:r>
              <a:rPr lang="et-EE" baseline="0" dirty="0" smtClean="0"/>
              <a:t> on, seda parem. </a:t>
            </a:r>
          </a:p>
          <a:p>
            <a:r>
              <a:rPr lang="et-EE" baseline="0" dirty="0" smtClean="0"/>
              <a:t>AV riigiosalusega soetamiseks peab ettevõttel olema leping, kui pole – saab teha. Selle olemasoluta riigi OS ei ole.</a:t>
            </a:r>
          </a:p>
          <a:p>
            <a:r>
              <a:rPr lang="et-EE" baseline="0" dirty="0" smtClean="0"/>
              <a:t>Lepingupartnereid hetkel üle 90. </a:t>
            </a:r>
            <a:endParaRPr lang="et-EE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7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963401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812800"/>
            <a:ext cx="5270500" cy="400685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01.01.2018 hakkab kehtima nõue,</a:t>
            </a:r>
            <a:r>
              <a:rPr lang="et-EE" baseline="0" dirty="0" smtClean="0"/>
              <a:t> kus ISO kood peab olema märgitud tõendil</a:t>
            </a:r>
          </a:p>
          <a:p>
            <a:r>
              <a:rPr lang="et-EE" baseline="0" dirty="0" smtClean="0"/>
              <a:t>TÕSTA PAREMAASE KOHTA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8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47235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812800"/>
            <a:ext cx="5270500" cy="400685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VAJADUSEL UUE RATASTOOLI/</a:t>
            </a:r>
            <a:r>
              <a:rPr lang="et-EE" baseline="0" dirty="0" smtClean="0"/>
              <a:t> KUULMISAV JNE</a:t>
            </a:r>
            <a:r>
              <a:rPr lang="et-EE" dirty="0" smtClean="0"/>
              <a:t> TAOTLEMINE!!!!!</a:t>
            </a:r>
          </a:p>
          <a:p>
            <a:r>
              <a:rPr lang="et-EE" dirty="0" smtClean="0"/>
              <a:t>Tänasel</a:t>
            </a:r>
            <a:r>
              <a:rPr lang="et-EE" baseline="0" dirty="0" smtClean="0"/>
              <a:t> päeval on juba palju </a:t>
            </a:r>
            <a:r>
              <a:rPr lang="et-EE" baseline="0" dirty="0" err="1" smtClean="0"/>
              <a:t>reh</a:t>
            </a:r>
            <a:r>
              <a:rPr lang="et-EE" baseline="0" dirty="0" smtClean="0"/>
              <a:t>. spetsialiste, kes juba märgivad ISO.</a:t>
            </a:r>
          </a:p>
          <a:p>
            <a:r>
              <a:rPr lang="et-EE" baseline="0" dirty="0" smtClean="0"/>
              <a:t>Lihtsustab SKA ja ettevõtte tööd.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9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523719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812800"/>
            <a:ext cx="5270500" cy="400685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NB! </a:t>
            </a:r>
            <a:r>
              <a:rPr lang="et-EE" baseline="0" dirty="0" smtClean="0"/>
              <a:t>Inimesel on korraga käes ÜKS IAK, kuhu täpselt märgitud AV ja sellega seonduv info.</a:t>
            </a:r>
          </a:p>
          <a:p>
            <a:r>
              <a:rPr lang="et-EE" baseline="0" dirty="0" smtClean="0"/>
              <a:t>IAK on inimese enda käes, mitte ei jää ettevõttesse.</a:t>
            </a:r>
          </a:p>
          <a:p>
            <a:r>
              <a:rPr lang="et-EE" baseline="0" dirty="0" smtClean="0"/>
              <a:t>Täpsemalt räägib Merlin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10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921739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1800000"/>
          </a:xfrm>
        </p:spPr>
        <p:txBody>
          <a:bodyPr tIns="86400" anchor="t" anchorCtr="0"/>
          <a:lstStyle>
            <a:lvl1pPr algn="l">
              <a:defRPr sz="5700"/>
            </a:lvl1pPr>
          </a:lstStyle>
          <a:p>
            <a:r>
              <a:rPr lang="en-US" dirty="0" err="1" smtClean="0"/>
              <a:t>Esitlusslaidide</a:t>
            </a:r>
            <a:r>
              <a:rPr lang="en-US" dirty="0" smtClean="0"/>
              <a:t> </a:t>
            </a:r>
            <a:r>
              <a:rPr lang="en-US" dirty="0" err="1" smtClean="0"/>
              <a:t>kujundusest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4525200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smtClean="0"/>
              <a:t>asutuse nimetus / ametinimetus</a:t>
            </a:r>
          </a:p>
          <a:p>
            <a:endParaRPr lang="et-EE" dirty="0" smtClean="0"/>
          </a:p>
          <a:p>
            <a:r>
              <a:rPr lang="et-EE" dirty="0" smtClean="0"/>
              <a:t>14.12.2013</a:t>
            </a:r>
            <a:endParaRPr lang="en-US" dirty="0"/>
          </a:p>
        </p:txBody>
      </p:sp>
      <p:pic>
        <p:nvPicPr>
          <p:cNvPr id="4" name="Pil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" y="216000"/>
            <a:ext cx="3465001" cy="13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5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800538"/>
            <a:ext cx="8999538" cy="5040000"/>
          </a:xfrm>
          <a:prstGeom prst="rect">
            <a:avLst/>
          </a:prstGeom>
          <a:solidFill>
            <a:srgbClr val="0084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1800000"/>
          </a:xfrm>
        </p:spPr>
        <p:txBody>
          <a:bodyPr tIns="86400" anchor="t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Esitlusslaidide</a:t>
            </a:r>
            <a:r>
              <a:rPr lang="en-US" dirty="0" smtClean="0"/>
              <a:t> </a:t>
            </a:r>
            <a:r>
              <a:rPr lang="en-US" dirty="0" err="1" smtClean="0"/>
              <a:t>kujundusest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4525200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smtClean="0"/>
              <a:t>asutuse nimetus / ametinimetus</a:t>
            </a:r>
          </a:p>
          <a:p>
            <a:endParaRPr lang="et-EE" dirty="0" smtClean="0"/>
          </a:p>
          <a:p>
            <a:r>
              <a:rPr lang="et-EE" dirty="0" smtClean="0"/>
              <a:t>14.12.2013</a:t>
            </a:r>
            <a:endParaRPr lang="en-US" dirty="0"/>
          </a:p>
        </p:txBody>
      </p:sp>
      <p:pic>
        <p:nvPicPr>
          <p:cNvPr id="5" name="Pil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" y="216000"/>
            <a:ext cx="3465001" cy="13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9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7" y="540000"/>
            <a:ext cx="7920000" cy="1080000"/>
          </a:xfrm>
        </p:spPr>
        <p:txBody>
          <a:bodyPr tIns="54000" anchor="t" anchorCtr="0"/>
          <a:lstStyle>
            <a:lvl1pPr>
              <a:defRPr sz="3600" b="1"/>
            </a:lvl1pPr>
          </a:lstStyle>
          <a:p>
            <a:r>
              <a:rPr lang="en-US" dirty="0" err="1" smtClean="0"/>
              <a:t>Slaidi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vajadusel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kahel</a:t>
            </a:r>
            <a:r>
              <a:rPr lang="en-US" dirty="0" smtClean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768475"/>
            <a:ext cx="7920000" cy="4513263"/>
          </a:xfrm>
        </p:spPr>
        <p:txBody>
          <a:bodyPr/>
          <a:lstStyle>
            <a:lvl1pPr marL="0" indent="0">
              <a:spcAft>
                <a:spcPts val="800"/>
              </a:spcAft>
              <a:defRPr/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6003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7" y="540000"/>
            <a:ext cx="7920000" cy="1080000"/>
          </a:xfrm>
        </p:spPr>
        <p:txBody>
          <a:bodyPr tIns="54000" anchor="t" anchorCtr="0"/>
          <a:lstStyle>
            <a:lvl1pPr>
              <a:defRPr sz="3600" b="1"/>
            </a:lvl1pPr>
          </a:lstStyle>
          <a:p>
            <a:r>
              <a:rPr lang="en-US" dirty="0" err="1" smtClean="0"/>
              <a:t>Slaidi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vajadusel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kahel</a:t>
            </a:r>
            <a:r>
              <a:rPr lang="en-US" dirty="0" smtClean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768475"/>
            <a:ext cx="7920000" cy="4513263"/>
          </a:xfrm>
        </p:spPr>
        <p:txBody>
          <a:bodyPr/>
          <a:lstStyle>
            <a:lvl1pPr marL="432000" indent="-324000">
              <a:spcAft>
                <a:spcPts val="800"/>
              </a:spcAft>
              <a:buClr>
                <a:srgbClr val="0084D1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9672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972269"/>
          </a:xfrm>
        </p:spPr>
        <p:txBody>
          <a:bodyPr tIns="86400" anchor="t" anchorCtr="0"/>
          <a:lstStyle>
            <a:lvl1pPr algn="l">
              <a:defRPr sz="5700"/>
            </a:lvl1pPr>
          </a:lstStyle>
          <a:p>
            <a:r>
              <a:rPr lang="et-EE" dirty="0" smtClean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3636293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err="1" smtClean="0"/>
              <a:t>eesnimi@perenimi@amet.ee</a:t>
            </a:r>
            <a:endParaRPr lang="et-EE" dirty="0" smtClean="0"/>
          </a:p>
          <a:p>
            <a:endParaRPr lang="et-EE" dirty="0" smtClean="0"/>
          </a:p>
        </p:txBody>
      </p:sp>
      <p:pic>
        <p:nvPicPr>
          <p:cNvPr id="2" name="Pilt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" y="216000"/>
            <a:ext cx="3465001" cy="13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03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1800538"/>
            <a:ext cx="8999538" cy="5040000"/>
          </a:xfrm>
          <a:prstGeom prst="rect">
            <a:avLst/>
          </a:prstGeom>
          <a:solidFill>
            <a:srgbClr val="0084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972269"/>
          </a:xfrm>
        </p:spPr>
        <p:txBody>
          <a:bodyPr tIns="86400" anchor="t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t-EE" dirty="0" smtClean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3636293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err="1" smtClean="0"/>
              <a:t>eesnimi@perenimi@amet.ee</a:t>
            </a:r>
            <a:endParaRPr lang="et-EE" dirty="0" smtClean="0"/>
          </a:p>
          <a:p>
            <a:endParaRPr lang="et-EE" dirty="0" smtClean="0"/>
          </a:p>
        </p:txBody>
      </p:sp>
      <p:pic>
        <p:nvPicPr>
          <p:cNvPr id="2" name="Pilt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" y="216000"/>
            <a:ext cx="3465001" cy="13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31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541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F444B1-C77B-43DD-8886-5A3A56DB0CF8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766489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5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fld id="{91A857D3-8977-4B76-8A8E-76EC884CC3A4}" type="slidenum">
              <a:rPr lang="et-EE" altLang="en-US"/>
              <a:pPr/>
              <a:t>‹#›</a:t>
            </a:fld>
            <a:endParaRPr lang="et-E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2" r:id="rId4"/>
    <p:sldLayoutId id="2147483660" r:id="rId5"/>
    <p:sldLayoutId id="2147483663" r:id="rId6"/>
    <p:sldLayoutId id="2147483655" r:id="rId7"/>
    <p:sldLayoutId id="2147483664" r:id="rId8"/>
  </p:sldLayoutIdLst>
  <p:timing>
    <p:tnLst>
      <p:par>
        <p:cTn id="1" dur="indefinite" restart="never" nodeType="tmRoot"/>
      </p:par>
    </p:tnLst>
  </p:timing>
  <p:txStyles>
    <p:titleStyle>
      <a:lvl1pPr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2pPr>
      <a:lvl3pPr marL="11430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3pPr>
      <a:lvl4pPr marL="16002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4pPr>
      <a:lvl5pPr marL="20574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5pPr>
      <a:lvl6pPr marL="25146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6pPr>
      <a:lvl7pPr marL="29718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7pPr>
      <a:lvl8pPr marL="34290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8pPr>
      <a:lvl9pPr marL="38862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110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110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110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110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11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triin.teresa.veensalu@sotsiaalkindlustusamet.e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sz="4400" dirty="0"/>
              <a:t>A</a:t>
            </a:r>
            <a:r>
              <a:rPr lang="et-EE" sz="4400" dirty="0" smtClean="0"/>
              <a:t>bivahendite seadusandlus</a:t>
            </a:r>
            <a:endParaRPr lang="et-EE" sz="4400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sz="2000" b="1" dirty="0"/>
              <a:t>Triin Teresa Veensalu</a:t>
            </a:r>
            <a:endParaRPr lang="fi-FI" sz="2000" b="1" dirty="0"/>
          </a:p>
          <a:p>
            <a:r>
              <a:rPr lang="et-EE" sz="2000" dirty="0"/>
              <a:t>Sotsiaalkindlustusamet</a:t>
            </a:r>
          </a:p>
          <a:p>
            <a:r>
              <a:rPr lang="et-EE" sz="2000" dirty="0"/>
              <a:t>Peaspetsialist abivahendite talituses</a:t>
            </a:r>
            <a:endParaRPr lang="fi-FI" sz="2000" dirty="0"/>
          </a:p>
          <a:p>
            <a:endParaRPr lang="fi-FI" sz="2000" dirty="0"/>
          </a:p>
          <a:p>
            <a:r>
              <a:rPr lang="et-EE" sz="2000" dirty="0" smtClean="0"/>
              <a:t>09.11.2017</a:t>
            </a:r>
            <a:endParaRPr lang="fi-FI" sz="2000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979" y="395933"/>
            <a:ext cx="1925021" cy="101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6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Isikliku abivahendi kaart</a:t>
            </a:r>
            <a:endParaRPr lang="et-EE" dirty="0"/>
          </a:p>
        </p:txBody>
      </p:sp>
      <p:pic>
        <p:nvPicPr>
          <p:cNvPr id="6" name="Sisu kohatäide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93" y="1332037"/>
            <a:ext cx="7043072" cy="4824536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0410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alkiri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Abivahendid</a:t>
            </a:r>
            <a:endParaRPr lang="et-EE" dirty="0"/>
          </a:p>
        </p:txBody>
      </p:sp>
      <p:pic>
        <p:nvPicPr>
          <p:cNvPr id="7" name="Sisu kohatäide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7" y="1332037"/>
            <a:ext cx="7737179" cy="4778157"/>
          </a:xfrm>
        </p:spPr>
      </p:pic>
    </p:spTree>
    <p:extLst>
      <p:ext uri="{BB962C8B-B14F-4D97-AF65-F5344CB8AC3E}">
        <p14:creationId xmlns:p14="http://schemas.microsoft.com/office/powerpoint/2010/main" val="33129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Abivahendi teatmik</a:t>
            </a:r>
            <a:endParaRPr lang="et-EE" dirty="0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65" y="1049058"/>
            <a:ext cx="5112568" cy="5669494"/>
          </a:xfrm>
        </p:spPr>
      </p:pic>
    </p:spTree>
    <p:extLst>
      <p:ext uri="{BB962C8B-B14F-4D97-AF65-F5344CB8AC3E}">
        <p14:creationId xmlns:p14="http://schemas.microsoft.com/office/powerpoint/2010/main" val="321530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Abivahendite loetelu</a:t>
            </a:r>
            <a:endParaRPr lang="et-EE" dirty="0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3238" y="2329303"/>
            <a:ext cx="7920037" cy="339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Piirhinna näide</a:t>
            </a:r>
            <a:endParaRPr lang="et-EE" dirty="0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9808" y="1620001"/>
            <a:ext cx="6989511" cy="466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0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Erimenetlus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86915" y="1476053"/>
            <a:ext cx="8317010" cy="4513263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et-EE" sz="2100" dirty="0"/>
              <a:t>abivahendi ühekordset piirhinna suurendamist (piirhind on </a:t>
            </a:r>
            <a:r>
              <a:rPr lang="et-EE" sz="2100" dirty="0" smtClean="0"/>
              <a:t>maksimaalne maksumus, </a:t>
            </a:r>
            <a:r>
              <a:rPr lang="et-EE" sz="2100" dirty="0"/>
              <a:t>millest arvutatakse riigi poolt hüvitatav osa)*</a:t>
            </a:r>
          </a:p>
          <a:p>
            <a:pPr lvl="0">
              <a:spcAft>
                <a:spcPts val="600"/>
              </a:spcAft>
            </a:pPr>
            <a:r>
              <a:rPr lang="et-EE" sz="2100" dirty="0"/>
              <a:t>abivahendit, millele ei ole määratud piirhinda* (abivahendite loetelu piirhinna lahtris on märge „eritaotlus“)</a:t>
            </a:r>
          </a:p>
          <a:p>
            <a:pPr lvl="0">
              <a:spcAft>
                <a:spcPts val="600"/>
              </a:spcAft>
            </a:pPr>
            <a:r>
              <a:rPr lang="et-EE" sz="2100" dirty="0"/>
              <a:t>abivahendit piirlimiidist suuremas koguses (abivahendi maksimaalse koguse suurendamine, mille riik osaliselt hüvitab)</a:t>
            </a:r>
          </a:p>
          <a:p>
            <a:pPr lvl="0">
              <a:spcAft>
                <a:spcPts val="600"/>
              </a:spcAft>
            </a:pPr>
            <a:r>
              <a:rPr lang="et-EE" sz="2100" dirty="0"/>
              <a:t>abivahendit, mis puudub abivahendite loetelus*</a:t>
            </a:r>
          </a:p>
          <a:p>
            <a:pPr lvl="0">
              <a:spcAft>
                <a:spcPts val="600"/>
              </a:spcAft>
            </a:pPr>
            <a:r>
              <a:rPr lang="et-EE" sz="2100" dirty="0"/>
              <a:t>uut sama ISO- koodiga abivahendit enne kasutusaja lõppu (juhul kui olemasolev abivahend on soetatud riigipoolse osalusega)</a:t>
            </a:r>
          </a:p>
          <a:p>
            <a:pPr lvl="0">
              <a:spcAft>
                <a:spcPts val="600"/>
              </a:spcAft>
            </a:pPr>
            <a:r>
              <a:rPr lang="et-EE" sz="2100" dirty="0"/>
              <a:t>abivahendi omaosaluse vähendamist (lisada selgitused ja põhjendused)</a:t>
            </a:r>
          </a:p>
          <a:p>
            <a:pPr lvl="0">
              <a:spcAft>
                <a:spcPts val="600"/>
              </a:spcAft>
            </a:pPr>
            <a:r>
              <a:rPr lang="et-EE" sz="2100" dirty="0"/>
              <a:t>muud põhjendatud erisust (sh üüriteenusel oleva abivahendi väljaost jm</a:t>
            </a:r>
            <a:r>
              <a:rPr lang="et-EE" sz="2100" dirty="0" smtClean="0"/>
              <a:t>).</a:t>
            </a:r>
          </a:p>
          <a:p>
            <a:pPr marL="108000" lvl="0" indent="0">
              <a:spcAft>
                <a:spcPts val="600"/>
              </a:spcAft>
              <a:buNone/>
            </a:pPr>
            <a:r>
              <a:rPr lang="et-EE" sz="2100" u="sng" dirty="0" smtClean="0"/>
              <a:t>* juhtudel on vajalik esitada 2 hinnapakkumist</a:t>
            </a:r>
            <a:r>
              <a:rPr lang="et-EE" sz="2100" u="sng" dirty="0" smtClean="0">
                <a:solidFill>
                  <a:srgbClr val="FF0000"/>
                </a:solidFill>
              </a:rPr>
              <a:t> </a:t>
            </a:r>
            <a:r>
              <a:rPr lang="et-EE" sz="2100" u="sng" dirty="0" smtClean="0">
                <a:solidFill>
                  <a:schemeClr val="tx1"/>
                </a:solidFill>
              </a:rPr>
              <a:t>erinevate ettevõtete poolt!</a:t>
            </a:r>
            <a:endParaRPr lang="et-EE" sz="21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0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ealkiri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7812955" cy="1260475"/>
          </a:xfrm>
        </p:spPr>
        <p:txBody>
          <a:bodyPr/>
          <a:lstStyle/>
          <a:p>
            <a:r>
              <a:rPr lang="et-EE" altLang="et-EE" sz="3600" b="1" dirty="0"/>
              <a:t>Erimenetluseks vajalikud dokumendid 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70858" y="1764085"/>
            <a:ext cx="8389019" cy="4752528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t-EE" sz="2200" b="1" dirty="0" smtClean="0">
                <a:latin typeface="+mj-lt"/>
              </a:rPr>
              <a:t>Kehtiv isikliku abivahendi kaart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t-EE" sz="2200" dirty="0" smtClean="0">
                <a:latin typeface="+mj-lt"/>
              </a:rPr>
              <a:t>Arsti </a:t>
            </a:r>
            <a:r>
              <a:rPr lang="et-EE" sz="2200" dirty="0">
                <a:latin typeface="+mj-lt"/>
              </a:rPr>
              <a:t>poolt väljastatud </a:t>
            </a:r>
            <a:r>
              <a:rPr lang="et-EE" sz="2200" b="1" dirty="0">
                <a:latin typeface="+mj-lt"/>
              </a:rPr>
              <a:t>abivahendi tõend</a:t>
            </a:r>
            <a:r>
              <a:rPr lang="et-EE" sz="2200" dirty="0">
                <a:latin typeface="+mj-lt"/>
              </a:rPr>
              <a:t> või </a:t>
            </a:r>
            <a:r>
              <a:rPr lang="et-EE" sz="2200" b="1" dirty="0">
                <a:latin typeface="+mj-lt"/>
              </a:rPr>
              <a:t>rehabilitatsiooniplaan</a:t>
            </a:r>
            <a:r>
              <a:rPr lang="et-EE" sz="2200" dirty="0">
                <a:latin typeface="+mj-lt"/>
              </a:rPr>
              <a:t> taotletava abivahendi vajaduse märkega </a:t>
            </a:r>
            <a:r>
              <a:rPr lang="et-EE" sz="2200" dirty="0" smtClean="0">
                <a:latin typeface="+mj-lt"/>
              </a:rPr>
              <a:t>(vajaduse </a:t>
            </a:r>
            <a:r>
              <a:rPr lang="et-EE" sz="2200" dirty="0" err="1" smtClean="0">
                <a:latin typeface="+mj-lt"/>
              </a:rPr>
              <a:t>tuvastaja</a:t>
            </a:r>
            <a:r>
              <a:rPr lang="et-EE" sz="2200" dirty="0" smtClean="0">
                <a:latin typeface="+mj-lt"/>
              </a:rPr>
              <a:t> olenevalt abivahendist)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t-EE" sz="2200" b="1" dirty="0" smtClean="0">
                <a:latin typeface="+mj-lt"/>
              </a:rPr>
              <a:t>Taotlus </a:t>
            </a:r>
            <a:r>
              <a:rPr lang="et-EE" sz="2200" dirty="0" smtClean="0">
                <a:latin typeface="+mj-lt"/>
              </a:rPr>
              <a:t>(leitav kodulehelt)</a:t>
            </a:r>
            <a:endParaRPr lang="et-EE" sz="2200" b="1" dirty="0" smtClean="0">
              <a:latin typeface="+mj-lt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t-EE" sz="2200" b="1" dirty="0" smtClean="0">
                <a:latin typeface="+mj-lt"/>
              </a:rPr>
              <a:t>Kaks </a:t>
            </a:r>
            <a:r>
              <a:rPr lang="et-EE" sz="2200" b="1" dirty="0">
                <a:latin typeface="+mj-lt"/>
              </a:rPr>
              <a:t>võrdsetel alustel </a:t>
            </a:r>
            <a:r>
              <a:rPr lang="et-EE" sz="2200" b="1" dirty="0">
                <a:solidFill>
                  <a:schemeClr val="tx1"/>
                </a:solidFill>
                <a:latin typeface="+mj-lt"/>
              </a:rPr>
              <a:t>hinnapakkumist </a:t>
            </a:r>
            <a:r>
              <a:rPr lang="et-EE" sz="2200" b="1" dirty="0" smtClean="0">
                <a:solidFill>
                  <a:schemeClr val="tx1"/>
                </a:solidFill>
                <a:latin typeface="+mj-lt"/>
              </a:rPr>
              <a:t>erinevate ettevõtete poolt </a:t>
            </a:r>
            <a:r>
              <a:rPr lang="et-EE" sz="2200" dirty="0" smtClean="0">
                <a:latin typeface="+mj-lt"/>
              </a:rPr>
              <a:t>(</a:t>
            </a:r>
            <a:r>
              <a:rPr lang="et-EE" sz="2200" dirty="0" smtClean="0"/>
              <a:t>abivahendi </a:t>
            </a:r>
            <a:r>
              <a:rPr lang="et-EE" sz="2200" dirty="0"/>
              <a:t>ühekordset piirhinna </a:t>
            </a:r>
            <a:r>
              <a:rPr lang="et-EE" sz="2200" dirty="0" smtClean="0"/>
              <a:t>suurendamisel; abivahendi korral, </a:t>
            </a:r>
            <a:r>
              <a:rPr lang="et-EE" sz="2200" dirty="0"/>
              <a:t>millele ei ole määratud piirhinda</a:t>
            </a:r>
            <a:r>
              <a:rPr lang="et-EE" sz="2200" dirty="0" smtClean="0"/>
              <a:t>*;</a:t>
            </a:r>
            <a:r>
              <a:rPr lang="et-EE" sz="2200" dirty="0"/>
              <a:t> </a:t>
            </a:r>
            <a:r>
              <a:rPr lang="et-EE" sz="2200" dirty="0" smtClean="0"/>
              <a:t>abivahendi korral, </a:t>
            </a:r>
            <a:r>
              <a:rPr lang="et-EE" sz="2200" dirty="0"/>
              <a:t>mis puudub abivahendite loetelus</a:t>
            </a:r>
            <a:r>
              <a:rPr lang="et-EE" sz="2200" dirty="0" smtClean="0"/>
              <a:t>*; teenuse olemuse muutmist)</a:t>
            </a:r>
            <a:endParaRPr lang="et-EE" sz="2200" dirty="0"/>
          </a:p>
          <a:p>
            <a:pPr>
              <a:spcAft>
                <a:spcPts val="600"/>
              </a:spcAft>
              <a:defRPr/>
            </a:pPr>
            <a:r>
              <a:rPr lang="et-EE" sz="2200" dirty="0" smtClean="0">
                <a:latin typeface="+mj-lt"/>
              </a:rPr>
              <a:t>*  välismaal </a:t>
            </a:r>
            <a:r>
              <a:rPr lang="et-EE" sz="2200" dirty="0">
                <a:latin typeface="+mj-lt"/>
              </a:rPr>
              <a:t>õppiva 18-26-aastase isiku puhul </a:t>
            </a:r>
            <a:r>
              <a:rPr lang="et-EE" sz="2200" dirty="0" smtClean="0">
                <a:latin typeface="+mj-lt"/>
              </a:rPr>
              <a:t>vajalik esitada õppimist </a:t>
            </a:r>
            <a:r>
              <a:rPr lang="et-EE" sz="2200" dirty="0">
                <a:latin typeface="+mj-lt"/>
              </a:rPr>
              <a:t>tõendav dokument</a:t>
            </a:r>
          </a:p>
          <a:p>
            <a:pPr marL="0" indent="0">
              <a:defRPr/>
            </a:pPr>
            <a:endParaRPr lang="et-EE" sz="2165" dirty="0"/>
          </a:p>
        </p:txBody>
      </p:sp>
    </p:spTree>
    <p:extLst>
      <p:ext uri="{BB962C8B-B14F-4D97-AF65-F5344CB8AC3E}">
        <p14:creationId xmlns:p14="http://schemas.microsoft.com/office/powerpoint/2010/main" val="134070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Aitäh!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Triin Teresa Veensalu</a:t>
            </a:r>
            <a:endParaRPr lang="et-EE" dirty="0"/>
          </a:p>
          <a:p>
            <a:r>
              <a:rPr lang="et-EE" sz="2000" dirty="0" smtClean="0"/>
              <a:t>Peaspetsialist abivahendite talituses</a:t>
            </a:r>
            <a:endParaRPr lang="et-EE" sz="2000" dirty="0"/>
          </a:p>
          <a:p>
            <a:r>
              <a:rPr lang="et-EE" sz="2000" dirty="0"/>
              <a:t>Sotsiaalteenuste osakond</a:t>
            </a:r>
          </a:p>
          <a:p>
            <a:r>
              <a:rPr lang="et-EE" sz="2000" dirty="0"/>
              <a:t>Sotsiaalkindlustusamet</a:t>
            </a:r>
          </a:p>
          <a:p>
            <a:r>
              <a:rPr lang="et-EE" sz="2000" dirty="0">
                <a:hlinkClick r:id="rId3"/>
              </a:rPr>
              <a:t>t</a:t>
            </a:r>
            <a:r>
              <a:rPr lang="et-EE" sz="2000" dirty="0" smtClean="0">
                <a:hlinkClick r:id="rId3"/>
              </a:rPr>
              <a:t>riin.teresa.veensalu@sotsiaalkindlustusamet.ee</a:t>
            </a:r>
            <a:endParaRPr lang="et-EE" sz="2000" dirty="0"/>
          </a:p>
          <a:p>
            <a:r>
              <a:rPr lang="et-EE" sz="2000" dirty="0"/>
              <a:t>Tel: 664 0128/ </a:t>
            </a:r>
            <a:r>
              <a:rPr lang="et-EE" sz="2000" dirty="0" smtClean="0"/>
              <a:t>53016998</a:t>
            </a:r>
            <a:endParaRPr lang="et-EE" sz="2000" dirty="0"/>
          </a:p>
        </p:txBody>
      </p:sp>
    </p:spTree>
    <p:extLst>
      <p:ext uri="{BB962C8B-B14F-4D97-AF65-F5344CB8AC3E}">
        <p14:creationId xmlns:p14="http://schemas.microsoft.com/office/powerpoint/2010/main" val="112996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Abivahendite hüvitamine</a:t>
            </a:r>
            <a:endParaRPr lang="et-EE" dirty="0"/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029" y="4498882"/>
            <a:ext cx="2592288" cy="700107"/>
          </a:xfrm>
          <a:prstGeom prst="rect">
            <a:avLst/>
          </a:prstGeom>
        </p:spPr>
      </p:pic>
      <p:pic>
        <p:nvPicPr>
          <p:cNvPr id="6" name="Pil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214" y="4498882"/>
            <a:ext cx="2337988" cy="753986"/>
          </a:xfrm>
          <a:prstGeom prst="rect">
            <a:avLst/>
          </a:prstGeom>
        </p:spPr>
      </p:pic>
      <p:pic>
        <p:nvPicPr>
          <p:cNvPr id="7" name="Sisu kohatäide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14" y="1892797"/>
            <a:ext cx="7705725" cy="2276475"/>
          </a:xfrm>
        </p:spPr>
      </p:pic>
      <p:pic>
        <p:nvPicPr>
          <p:cNvPr id="8" name="Pilt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6308" y="4372261"/>
            <a:ext cx="2880320" cy="82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2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Sotsiaalkindlustusamet ja abivahendid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t-EE" sz="2400" dirty="0" smtClean="0"/>
              <a:t>Alates 2016.a jaanuarist korraldab abivahendite soodustingimustel taotlemist ja eraldamist Sotsiaalkindlustusamet.</a:t>
            </a:r>
          </a:p>
          <a:p>
            <a:pPr algn="just">
              <a:spcAft>
                <a:spcPts val="600"/>
              </a:spcAft>
            </a:pPr>
            <a:r>
              <a:rPr lang="et-EE" sz="2400" dirty="0"/>
              <a:t>1. veebruarist 2017.a liikusid kõik abivahendite valdkonnaga seotud tegevused Astangu Keskkonna Kohanduste ja Abivahendite Teabekeskusest (KAT) üle </a:t>
            </a:r>
            <a:r>
              <a:rPr lang="et-EE" sz="2400" u="sng" dirty="0"/>
              <a:t>Sotsiaalkindlustusametisse.</a:t>
            </a:r>
          </a:p>
          <a:p>
            <a:pPr algn="just">
              <a:spcAft>
                <a:spcPts val="600"/>
              </a:spcAft>
            </a:pPr>
            <a:r>
              <a:rPr lang="et-EE" sz="2400" dirty="0"/>
              <a:t>Sotsiaalkindlustusamet tegeleb teenuse </a:t>
            </a:r>
            <a:r>
              <a:rPr lang="et-EE" sz="2400" dirty="0">
                <a:solidFill>
                  <a:schemeClr val="tx1"/>
                </a:solidFill>
              </a:rPr>
              <a:t>koordineerimise, eelarve jagamise ja jälgimisega, lepingulise järelevalve</a:t>
            </a:r>
            <a:r>
              <a:rPr lang="et-EE" sz="2400" dirty="0"/>
              <a:t>, arendamise, teavitustöö, koolitamise ja </a:t>
            </a:r>
            <a:r>
              <a:rPr lang="et-EE" sz="2400" dirty="0" smtClean="0"/>
              <a:t>abivahendite-alase </a:t>
            </a:r>
            <a:r>
              <a:rPr lang="et-EE" sz="2400" dirty="0"/>
              <a:t>nõustamisega. </a:t>
            </a:r>
          </a:p>
          <a:p>
            <a:pPr marL="108000" indent="0" algn="just">
              <a:buNone/>
            </a:pPr>
            <a:endParaRPr lang="et-EE" sz="2600" dirty="0"/>
          </a:p>
        </p:txBody>
      </p:sp>
    </p:spTree>
    <p:extLst>
      <p:ext uri="{BB962C8B-B14F-4D97-AF65-F5344CB8AC3E}">
        <p14:creationId xmlns:p14="http://schemas.microsoft.com/office/powerpoint/2010/main" val="1391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Abivahendite süsteem alates 2016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03237" y="1404045"/>
            <a:ext cx="8245002" cy="4513263"/>
          </a:xfrm>
        </p:spPr>
        <p:txBody>
          <a:bodyPr/>
          <a:lstStyle/>
          <a:p>
            <a:r>
              <a:rPr lang="et-EE" sz="2300" dirty="0"/>
              <a:t>Abivahenditeenuse korraldamise nõuded </a:t>
            </a:r>
            <a:r>
              <a:rPr lang="et-EE" sz="2300" b="1" dirty="0"/>
              <a:t>Sotsiaalhoolekande seaduses </a:t>
            </a:r>
            <a:r>
              <a:rPr lang="et-EE" sz="2300" b="1" dirty="0">
                <a:solidFill>
                  <a:schemeClr val="tx1"/>
                </a:solidFill>
              </a:rPr>
              <a:t>3 .peatükk </a:t>
            </a:r>
            <a:r>
              <a:rPr lang="et-EE" sz="2300" b="1" dirty="0" smtClean="0">
                <a:solidFill>
                  <a:schemeClr val="tx1"/>
                </a:solidFill>
              </a:rPr>
              <a:t>(§46-</a:t>
            </a:r>
            <a:r>
              <a:rPr lang="et-EE" sz="2300" b="1" dirty="0">
                <a:solidFill>
                  <a:schemeClr val="tx1"/>
                </a:solidFill>
              </a:rPr>
              <a:t>§55</a:t>
            </a:r>
            <a:r>
              <a:rPr lang="et-EE" sz="2300" b="1" dirty="0" smtClean="0">
                <a:solidFill>
                  <a:schemeClr val="tx1"/>
                </a:solidFill>
              </a:rPr>
              <a:t>)</a:t>
            </a:r>
            <a:endParaRPr lang="et-EE" sz="2300" b="1" dirty="0"/>
          </a:p>
          <a:p>
            <a:r>
              <a:rPr lang="et-EE" sz="2300" dirty="0"/>
              <a:t>Uus </a:t>
            </a:r>
            <a:r>
              <a:rPr lang="et-EE" sz="2300" b="1" dirty="0"/>
              <a:t>abivahendite määrus</a:t>
            </a:r>
          </a:p>
          <a:p>
            <a:r>
              <a:rPr lang="et-EE" sz="1800" dirty="0"/>
              <a:t>sh uuendatud </a:t>
            </a:r>
            <a:r>
              <a:rPr lang="et-EE" sz="1800" b="1" dirty="0"/>
              <a:t>abivahendite </a:t>
            </a:r>
            <a:r>
              <a:rPr lang="et-EE" sz="1800" b="1" dirty="0" smtClean="0"/>
              <a:t>loetelu</a:t>
            </a:r>
          </a:p>
          <a:p>
            <a:endParaRPr lang="et-EE" sz="1800" b="1" dirty="0"/>
          </a:p>
          <a:p>
            <a:pPr marL="108000" indent="0">
              <a:buNone/>
            </a:pPr>
            <a:endParaRPr lang="et-EE" dirty="0"/>
          </a:p>
        </p:txBody>
      </p:sp>
      <p:pic>
        <p:nvPicPr>
          <p:cNvPr id="7" name="Sisu kohatäi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99369" y="3204245"/>
            <a:ext cx="6919821" cy="2963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7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3237" y="540000"/>
            <a:ext cx="7920000" cy="648021"/>
          </a:xfrm>
        </p:spPr>
        <p:txBody>
          <a:bodyPr/>
          <a:lstStyle/>
          <a:p>
            <a:r>
              <a:rPr lang="et-EE" dirty="0" smtClean="0"/>
              <a:t>Õigustatud isikud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03237" y="1188021"/>
            <a:ext cx="8317012" cy="4729287"/>
          </a:xfrm>
        </p:spPr>
        <p:txBody>
          <a:bodyPr/>
          <a:lstStyle/>
          <a:p>
            <a:pPr>
              <a:defRPr/>
            </a:pPr>
            <a:r>
              <a:rPr lang="et-EE" sz="1800" b="1" dirty="0">
                <a:cs typeface="Arial" panose="020B0604020202020204" pitchFamily="34" charset="0"/>
              </a:rPr>
              <a:t>puudega lapsed kuni 18-aastased </a:t>
            </a:r>
            <a:r>
              <a:rPr lang="et-EE" sz="1800" dirty="0">
                <a:cs typeface="Arial" panose="020B0604020202020204" pitchFamily="34" charset="0"/>
              </a:rPr>
              <a:t>– 90%</a:t>
            </a:r>
          </a:p>
          <a:p>
            <a:pPr>
              <a:defRPr/>
            </a:pPr>
            <a:r>
              <a:rPr lang="et-EE" sz="1800" b="1" dirty="0">
                <a:cs typeface="Arial" panose="020B0604020202020204" pitchFamily="34" charset="0"/>
              </a:rPr>
              <a:t>kõik lapsed kuni 18-aastased  </a:t>
            </a:r>
            <a:r>
              <a:rPr lang="et-EE" sz="1800" dirty="0">
                <a:cs typeface="Arial" panose="020B0604020202020204" pitchFamily="34" charset="0"/>
              </a:rPr>
              <a:t>- 50%, eriarsti tõendi alusel</a:t>
            </a:r>
          </a:p>
          <a:p>
            <a:pPr>
              <a:defRPr/>
            </a:pPr>
            <a:r>
              <a:rPr lang="et-EE" sz="1800" b="1" dirty="0">
                <a:cs typeface="Arial" panose="020B0604020202020204" pitchFamily="34" charset="0"/>
              </a:rPr>
              <a:t>õppiv puudega või osalise/puuduva töövõimega tööealine </a:t>
            </a:r>
            <a:r>
              <a:rPr lang="et-EE" sz="1800" b="1" u="sng" dirty="0">
                <a:cs typeface="Arial" panose="020B0604020202020204" pitchFamily="34" charset="0"/>
              </a:rPr>
              <a:t>kuni 26a </a:t>
            </a:r>
            <a:r>
              <a:rPr lang="et-EE" sz="1800" dirty="0">
                <a:cs typeface="Arial" panose="020B0604020202020204" pitchFamily="34" charset="0"/>
              </a:rPr>
              <a:t>- 90%</a:t>
            </a:r>
          </a:p>
          <a:p>
            <a:pPr>
              <a:defRPr/>
            </a:pPr>
            <a:r>
              <a:rPr lang="et-EE" sz="1800" b="1" dirty="0">
                <a:cs typeface="Arial" panose="020B0604020202020204" pitchFamily="34" charset="0"/>
              </a:rPr>
              <a:t>puudega või töövõimetusega alates 40% tööealised isikud </a:t>
            </a:r>
            <a:r>
              <a:rPr lang="et-EE" sz="1800" dirty="0">
                <a:cs typeface="Arial" panose="020B0604020202020204" pitchFamily="34" charset="0"/>
              </a:rPr>
              <a:t>– vastavalt määrusele</a:t>
            </a:r>
          </a:p>
          <a:p>
            <a:pPr>
              <a:defRPr/>
            </a:pPr>
            <a:r>
              <a:rPr lang="et-EE" sz="1800" b="1" u="sng" dirty="0">
                <a:cs typeface="Arial" panose="020B0604020202020204" pitchFamily="34" charset="0"/>
              </a:rPr>
              <a:t>osalise/puuduva töövõimega tööealised </a:t>
            </a:r>
            <a:r>
              <a:rPr lang="et-EE" sz="1800" b="1" u="sng" dirty="0" smtClean="0">
                <a:cs typeface="Arial" panose="020B0604020202020204" pitchFamily="34" charset="0"/>
              </a:rPr>
              <a:t>isikud </a:t>
            </a:r>
            <a:r>
              <a:rPr lang="et-EE" sz="1800" dirty="0" smtClean="0">
                <a:cs typeface="Arial" panose="020B0604020202020204" pitchFamily="34" charset="0"/>
              </a:rPr>
              <a:t>– </a:t>
            </a:r>
            <a:r>
              <a:rPr lang="et-EE" sz="1800" dirty="0">
                <a:cs typeface="Arial" panose="020B0604020202020204" pitchFamily="34" charset="0"/>
              </a:rPr>
              <a:t>vastavalt määrusele</a:t>
            </a:r>
          </a:p>
          <a:p>
            <a:pPr>
              <a:defRPr/>
            </a:pPr>
            <a:r>
              <a:rPr lang="et-EE" sz="1800" b="1" dirty="0">
                <a:cs typeface="Arial" panose="020B0604020202020204" pitchFamily="34" charset="0"/>
              </a:rPr>
              <a:t>vanaduspensionärid </a:t>
            </a:r>
            <a:r>
              <a:rPr lang="et-EE" sz="1800" dirty="0">
                <a:cs typeface="Arial" panose="020B0604020202020204" pitchFamily="34" charset="0"/>
              </a:rPr>
              <a:t>– vastavalt määrusele</a:t>
            </a:r>
          </a:p>
          <a:p>
            <a:pPr>
              <a:defRPr/>
            </a:pPr>
            <a:r>
              <a:rPr lang="et-EE" sz="1800" dirty="0">
                <a:cs typeface="Arial" panose="020B0604020202020204" pitchFamily="34" charset="0"/>
              </a:rPr>
              <a:t>01.01.2017 </a:t>
            </a:r>
            <a:r>
              <a:rPr lang="et-EE" sz="1800" dirty="0" smtClean="0">
                <a:cs typeface="Arial" panose="020B0604020202020204" pitchFamily="34" charset="0"/>
              </a:rPr>
              <a:t>lisandu</a:t>
            </a:r>
            <a:r>
              <a:rPr lang="et-EE" sz="1800" dirty="0" smtClean="0">
                <a:solidFill>
                  <a:schemeClr val="tx1"/>
                </a:solidFill>
                <a:cs typeface="Arial" panose="020B0604020202020204" pitchFamily="34" charset="0"/>
              </a:rPr>
              <a:t>sid </a:t>
            </a:r>
            <a:r>
              <a:rPr lang="et-EE" sz="1800" dirty="0">
                <a:cs typeface="Arial" panose="020B0604020202020204" pitchFamily="34" charset="0"/>
              </a:rPr>
              <a:t>16-17-aastased, kellel on tuvastatud osaline/puuduv töövõime – vastavalt </a:t>
            </a:r>
            <a:r>
              <a:rPr lang="et-EE" sz="1800" dirty="0" smtClean="0">
                <a:cs typeface="Arial" panose="020B0604020202020204" pitchFamily="34" charset="0"/>
              </a:rPr>
              <a:t>määrusele</a:t>
            </a:r>
            <a:endParaRPr lang="et-EE" sz="1800" dirty="0"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t-EE" sz="1600" b="1" dirty="0"/>
              <a:t>Erandjuhud:</a:t>
            </a:r>
            <a:endParaRPr lang="et-EE" sz="1600" b="1" dirty="0"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et-EE" sz="1400" dirty="0"/>
              <a:t>isikul rinnaproteesi ostmiseks;</a:t>
            </a:r>
          </a:p>
          <a:p>
            <a:pPr>
              <a:spcAft>
                <a:spcPts val="0"/>
              </a:spcAft>
              <a:defRPr/>
            </a:pPr>
            <a:r>
              <a:rPr lang="et-EE" sz="1400" dirty="0"/>
              <a:t>isikul, kellel on tuvastatud kuulmislangus alates 30 detsibellist, kuulmisabivahendite ja heli ülekandesüsteemide ostmiseks;</a:t>
            </a:r>
          </a:p>
          <a:p>
            <a:pPr>
              <a:spcAft>
                <a:spcPts val="0"/>
              </a:spcAft>
              <a:defRPr/>
            </a:pPr>
            <a:r>
              <a:rPr lang="et-EE" sz="1400" dirty="0"/>
              <a:t>isikul silmaproteesi ostmiseks</a:t>
            </a:r>
          </a:p>
          <a:p>
            <a:pPr marL="10800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7701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Abivahendi soetamine</a:t>
            </a:r>
            <a:endParaRPr lang="et-EE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501" y="3872356"/>
            <a:ext cx="1032290" cy="1032290"/>
          </a:xfrm>
          <a:prstGeom prst="rect">
            <a:avLst/>
          </a:prstGeo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0" y="3539354"/>
            <a:ext cx="718243" cy="1689983"/>
          </a:xfrm>
          <a:prstGeom prst="rect">
            <a:avLst/>
          </a:prstGeom>
        </p:spPr>
      </p:pic>
      <p:sp>
        <p:nvSpPr>
          <p:cNvPr id="6" name="Paremnool 5"/>
          <p:cNvSpPr/>
          <p:nvPr/>
        </p:nvSpPr>
        <p:spPr>
          <a:xfrm>
            <a:off x="1276318" y="4220550"/>
            <a:ext cx="589414" cy="3359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t-EE">
              <a:solidFill>
                <a:prstClr val="white"/>
              </a:solidFill>
            </a:endParaRPr>
          </a:p>
        </p:txBody>
      </p:sp>
      <p:sp>
        <p:nvSpPr>
          <p:cNvPr id="7" name="Paremnool 6"/>
          <p:cNvSpPr/>
          <p:nvPr/>
        </p:nvSpPr>
        <p:spPr>
          <a:xfrm>
            <a:off x="3039208" y="4205896"/>
            <a:ext cx="708367" cy="3359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t-EE">
              <a:solidFill>
                <a:prstClr val="white"/>
              </a:solidFill>
            </a:endParaRPr>
          </a:p>
        </p:txBody>
      </p:sp>
      <p:pic>
        <p:nvPicPr>
          <p:cNvPr id="8" name="Pil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78" y="3327277"/>
            <a:ext cx="1135793" cy="751628"/>
          </a:xfrm>
          <a:prstGeom prst="rect">
            <a:avLst/>
          </a:prstGeom>
        </p:spPr>
      </p:pic>
      <p:pic>
        <p:nvPicPr>
          <p:cNvPr id="9" name="Pilt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805" y="4186431"/>
            <a:ext cx="1936961" cy="4473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Paremnool 9"/>
          <p:cNvSpPr/>
          <p:nvPr/>
        </p:nvSpPr>
        <p:spPr>
          <a:xfrm>
            <a:off x="5967225" y="4220550"/>
            <a:ext cx="920014" cy="3359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t-EE">
              <a:solidFill>
                <a:prstClr val="white"/>
              </a:solidFill>
            </a:endParaRPr>
          </a:p>
        </p:txBody>
      </p:sp>
      <p:sp>
        <p:nvSpPr>
          <p:cNvPr id="11" name="Vertikaalrull 10"/>
          <p:cNvSpPr/>
          <p:nvPr/>
        </p:nvSpPr>
        <p:spPr>
          <a:xfrm>
            <a:off x="5918143" y="3229471"/>
            <a:ext cx="1090005" cy="852858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t-EE" sz="1400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</a:t>
            </a:r>
            <a:r>
              <a:rPr lang="et-EE" sz="1400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eping</a:t>
            </a:r>
            <a:endParaRPr lang="et-EE" sz="1400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Ristkülik-viiktekst 11"/>
          <p:cNvSpPr/>
          <p:nvPr/>
        </p:nvSpPr>
        <p:spPr>
          <a:xfrm>
            <a:off x="954696" y="2851668"/>
            <a:ext cx="1009653" cy="731787"/>
          </a:xfrm>
          <a:prstGeom prst="wedgeRectCallout">
            <a:avLst>
              <a:gd name="adj1" fmla="val 65077"/>
              <a:gd name="adj2" fmla="val 9686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t-EE" sz="1200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Arstitõend,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t-EE" sz="1200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reh.plaan</a:t>
            </a:r>
            <a:r>
              <a:rPr lang="et-EE" sz="1200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(ISO kood)</a:t>
            </a:r>
            <a:endParaRPr lang="et-EE" sz="1200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Ristkülik-viiktekst 12"/>
          <p:cNvSpPr/>
          <p:nvPr/>
        </p:nvSpPr>
        <p:spPr>
          <a:xfrm>
            <a:off x="2785916" y="2812113"/>
            <a:ext cx="1284105" cy="592068"/>
          </a:xfrm>
          <a:prstGeom prst="wedgeRectCallout">
            <a:avLst>
              <a:gd name="adj1" fmla="val 48297"/>
              <a:gd name="adj2" fmla="val 16012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t-EE" sz="1200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Isikliku abivahendi kaart</a:t>
            </a:r>
          </a:p>
        </p:txBody>
      </p:sp>
      <p:pic>
        <p:nvPicPr>
          <p:cNvPr id="14" name="Pilt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7135" y="3539354"/>
            <a:ext cx="384081" cy="445047"/>
          </a:xfrm>
          <a:prstGeom prst="rect">
            <a:avLst/>
          </a:prstGeom>
        </p:spPr>
      </p:pic>
      <p:pic>
        <p:nvPicPr>
          <p:cNvPr id="15" name="Pilt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2698" y="4053104"/>
            <a:ext cx="1877731" cy="774259"/>
          </a:xfrm>
          <a:prstGeom prst="rect">
            <a:avLst/>
          </a:prstGeom>
        </p:spPr>
      </p:pic>
      <p:pic>
        <p:nvPicPr>
          <p:cNvPr id="16" name="Pilt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7659" y="2614816"/>
            <a:ext cx="823031" cy="804742"/>
          </a:xfrm>
          <a:prstGeom prst="rect">
            <a:avLst/>
          </a:prstGeom>
        </p:spPr>
      </p:pic>
      <p:pic>
        <p:nvPicPr>
          <p:cNvPr id="17" name="Pilt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41495" y="2919736"/>
            <a:ext cx="640135" cy="390178"/>
          </a:xfrm>
          <a:prstGeom prst="rect">
            <a:avLst/>
          </a:prstGeom>
        </p:spPr>
      </p:pic>
      <p:pic>
        <p:nvPicPr>
          <p:cNvPr id="18" name="Pilt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52097" y="1852843"/>
            <a:ext cx="1261981" cy="652329"/>
          </a:xfrm>
          <a:prstGeom prst="rect">
            <a:avLst/>
          </a:prstGeom>
        </p:spPr>
      </p:pic>
      <p:cxnSp>
        <p:nvCxnSpPr>
          <p:cNvPr id="19" name="Sirgkonnektor 18"/>
          <p:cNvCxnSpPr/>
          <p:nvPr/>
        </p:nvCxnSpPr>
        <p:spPr>
          <a:xfrm flipH="1">
            <a:off x="4442980" y="3350391"/>
            <a:ext cx="879557" cy="68864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14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Kliendi teekond</a:t>
            </a:r>
            <a:endParaRPr lang="et-EE" dirty="0"/>
          </a:p>
        </p:txBody>
      </p:sp>
      <p:pic>
        <p:nvPicPr>
          <p:cNvPr id="6" name="Sisu kohatäid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1377" y="1086002"/>
            <a:ext cx="6730457" cy="527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Abivahendi tõend</a:t>
            </a:r>
            <a:endParaRPr lang="et-EE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3" y="1400175"/>
            <a:ext cx="3533077" cy="4122801"/>
          </a:xfrm>
          <a:prstGeom prst="rect">
            <a:avLst/>
          </a:prstGeo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1388626"/>
            <a:ext cx="3384376" cy="4278362"/>
          </a:xfrm>
          <a:prstGeom prst="rect">
            <a:avLst/>
          </a:prstGeom>
        </p:spPr>
      </p:pic>
      <p:pic>
        <p:nvPicPr>
          <p:cNvPr id="6" name="Pilt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519" y="3573016"/>
            <a:ext cx="3243353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7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Abivahendi vajadus rehabilitatsiooniplaanis</a:t>
            </a:r>
            <a:endParaRPr lang="et-EE" dirty="0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25" y="2036806"/>
            <a:ext cx="7513761" cy="4428501"/>
          </a:xfrm>
        </p:spPr>
      </p:pic>
      <p:pic>
        <p:nvPicPr>
          <p:cNvPr id="6" name="Pil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25" y="1338973"/>
            <a:ext cx="3972479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3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Roboto Condensed"/>
        <a:ea typeface="Microsoft YaHei"/>
        <a:cs typeface=""/>
      </a:majorFont>
      <a:minorFont>
        <a:latin typeface="Roboto Condensed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EE346A298A2654DA72CEBA32A37AEBA" ma:contentTypeVersion="1" ma:contentTypeDescription="Loo uus dokument" ma:contentTypeScope="" ma:versionID="ab5fe5ba7204fbbb3876865a58377050">
  <xsd:schema xmlns:xsd="http://www.w3.org/2001/XMLSchema" xmlns:xs="http://www.w3.org/2001/XMLSchema" xmlns:p="http://schemas.microsoft.com/office/2006/metadata/properties" xmlns:ns1="http://schemas.microsoft.com/sharepoint/v3" xmlns:ns2="454624d8-d1e5-4125-8eaf-7b4ecca2ae49" targetNamespace="http://schemas.microsoft.com/office/2006/metadata/properties" ma:root="true" ma:fieldsID="4273b9c2c9c59e7f1da4e1b618ba5a4d" ns1:_="" ns2:_="">
    <xsd:import namespace="http://schemas.microsoft.com/sharepoint/v3"/>
    <xsd:import namespace="454624d8-d1e5-4125-8eaf-7b4ecca2ae4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jastamise alguskuupäev" ma:description="Veerg Ajastamise alguskuupäev on avaldamisfunktsiooni loodud saidiveerg, mille abil määratakse kuupäev ja kellaaeg, kui lehte esimest korda külastajatele kuvatakse." ma:internalName="PublishingStartDate">
      <xsd:simpleType>
        <xsd:restriction base="dms:Unknown"/>
      </xsd:simpleType>
    </xsd:element>
    <xsd:element name="PublishingExpirationDate" ma:index="9" nillable="true" ma:displayName="Ajastamise lõppkuupäev" ma:description="Veerg Ajastamise lõppkuupäev on avaldamisfunktsiooni loodud saidiveerg, mille abil määratakse kuupäev ja kellaaeg, kui lehte enam külastajatele ei kuvata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624d8-d1e5-4125-8eaf-7b4ecca2ae49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kumendi ID väärtus" ma:description="Sellele üksusele määratud dokumendi ID väärtus." ma:internalName="_dlc_DocId" ma:readOnly="true">
      <xsd:simpleType>
        <xsd:restriction base="dms:Text"/>
      </xsd:simpleType>
    </xsd:element>
    <xsd:element name="_dlc_DocIdUrl" ma:index="11" nillable="true" ma:displayName="Dokumendi ID" ma:description="Püsilink sellele dokumendile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454624d8-d1e5-4125-8eaf-7b4ecca2ae49">HUVHJXDDJNST-58-56</_dlc_DocId>
    <_dlc_DocIdUrl xmlns="454624d8-d1e5-4125-8eaf-7b4ecca2ae49">
      <Url>http://siseveebska.sotsiaalministeerium.ee/_layouts/15/DocIdRedir.aspx?ID=HUVHJXDDJNST-58-56</Url>
      <Description>HUVHJXDDJNST-58-56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7FE0B24-B0E8-48B4-B29C-28B204AAFF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54624d8-d1e5-4125-8eaf-7b4ecca2ae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E30DE5-44B4-4B3C-8857-3B62A4962A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204F82-A280-484F-8B1B-2992BCC9F06C}">
  <ds:schemaRefs>
    <ds:schemaRef ds:uri="454624d8-d1e5-4125-8eaf-7b4ecca2ae49"/>
    <ds:schemaRef ds:uri="http://www.w3.org/XML/1998/namespace"/>
    <ds:schemaRef ds:uri="http://purl.org/dc/dcmitype/"/>
    <ds:schemaRef ds:uri="http://schemas.microsoft.com/office/infopath/2007/PartnerControls"/>
    <ds:schemaRef ds:uri="http://purl.org/dc/elements/1.1/"/>
    <ds:schemaRef ds:uri="http://purl.org/dc/terms/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C9413647-4D00-4FA0-8CC9-8B89A26BCE4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1003</Words>
  <Application>Microsoft Office PowerPoint</Application>
  <PresentationFormat>Kohandatud</PresentationFormat>
  <Paragraphs>115</Paragraphs>
  <Slides>17</Slides>
  <Notes>16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Slaidipealkirjad</vt:lpstr>
      </vt:variant>
      <vt:variant>
        <vt:i4>17</vt:i4>
      </vt:variant>
    </vt:vector>
  </HeadingPairs>
  <TitlesOfParts>
    <vt:vector size="18" baseType="lpstr">
      <vt:lpstr>Office Theme</vt:lpstr>
      <vt:lpstr>Abivahendite seadusandlus</vt:lpstr>
      <vt:lpstr>Abivahendite hüvitamine</vt:lpstr>
      <vt:lpstr>Sotsiaalkindlustusamet ja abivahendid</vt:lpstr>
      <vt:lpstr>Abivahendite süsteem alates 2016</vt:lpstr>
      <vt:lpstr>Õigustatud isikud</vt:lpstr>
      <vt:lpstr>Abivahendi soetamine</vt:lpstr>
      <vt:lpstr>Kliendi teekond</vt:lpstr>
      <vt:lpstr>Abivahendi tõend</vt:lpstr>
      <vt:lpstr>Abivahendi vajadus rehabilitatsiooniplaanis</vt:lpstr>
      <vt:lpstr>Isikliku abivahendi kaart</vt:lpstr>
      <vt:lpstr>Abivahendid</vt:lpstr>
      <vt:lpstr>Abivahendi teatmik</vt:lpstr>
      <vt:lpstr>Abivahendite loetelu</vt:lpstr>
      <vt:lpstr>Piirhinna näide</vt:lpstr>
      <vt:lpstr>Erimenetlus</vt:lpstr>
      <vt:lpstr>Erimenetluseks vajalikud dokumendid </vt:lpstr>
      <vt:lpstr>Aitäh!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2014-05-22T10:54:41Z</dcterms:created>
  <dcterms:modified xsi:type="dcterms:W3CDTF">2017-11-09T12:57:21Z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0x010100CEE346A298A2654DA72CEBA32A37AEBA</vt:lpwstr>
  </property>
  <property fmtid="{D5CDD505-2E9C-101B-9397-08002B2CF9AE}" pid="3" name="_dlc_DocIdItemGuid">
    <vt:lpwstr>9a02330a-be7f-419e-a6f0-bfc356e3fc87</vt:lpwstr>
  </property>
  <property fmtid="{D5CDD505-2E9C-101B-9397-08002B2CF9AE}" pid="4" name="_AdHocReviewCycleID">
    <vt:i4>769484212</vt:i4>
  </property>
  <property fmtid="{D5CDD505-2E9C-101B-9397-08002B2CF9AE}" pid="5" name="_NewReviewCycle">
    <vt:lpwstr/>
  </property>
</Properties>
</file>